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7" r:id="rId6"/>
    <p:sldId id="260" r:id="rId7"/>
    <p:sldId id="262"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 id="279" r:id="rId25"/>
    <p:sldId id="280" r:id="rId26"/>
    <p:sldId id="281" r:id="rId27"/>
    <p:sldId id="282" r:id="rId28"/>
    <p:sldId id="286" r:id="rId29"/>
    <p:sldId id="283" r:id="rId30"/>
    <p:sldId id="284" r:id="rId31"/>
    <p:sldId id="285" r:id="rId3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B78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7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DCDCAE7-F3DA-41D7-9B7B-F0B67EEBB867}" type="datetimeFigureOut">
              <a:rPr lang="zh-CN" altLang="en-US" smtClean="0"/>
              <a:pPr/>
              <a:t>2014-4-10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009F49F-E603-45BE-BA37-12FAE15C8179}"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CDCAE7-F3DA-41D7-9B7B-F0B67EEBB867}" type="datetimeFigureOut">
              <a:rPr lang="zh-CN" altLang="en-US" smtClean="0"/>
              <a:pPr/>
              <a:t>2014-4-10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9F49F-E603-45BE-BA37-12FAE15C817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logo600.png"/>
          <p:cNvPicPr>
            <a:picLocks noChangeAspect="1"/>
          </p:cNvPicPr>
          <p:nvPr/>
        </p:nvPicPr>
        <p:blipFill>
          <a:blip r:embed="rId2" cstate="print"/>
          <a:stretch>
            <a:fillRect/>
          </a:stretch>
        </p:blipFill>
        <p:spPr>
          <a:xfrm>
            <a:off x="3707904" y="1340768"/>
            <a:ext cx="1828804" cy="1828804"/>
          </a:xfrm>
          <a:prstGeom prst="rect">
            <a:avLst/>
          </a:prstGeom>
        </p:spPr>
      </p:pic>
      <p:sp>
        <p:nvSpPr>
          <p:cNvPr id="2" name="标题 1"/>
          <p:cNvSpPr>
            <a:spLocks noGrp="1"/>
          </p:cNvSpPr>
          <p:nvPr>
            <p:ph type="ctrTitle"/>
          </p:nvPr>
        </p:nvSpPr>
        <p:spPr>
          <a:xfrm>
            <a:off x="683568" y="2996952"/>
            <a:ext cx="7772400" cy="1470025"/>
          </a:xfrm>
        </p:spPr>
        <p:txBody>
          <a:bodyPr/>
          <a:lstStyle/>
          <a:p>
            <a:r>
              <a:rPr lang="en-US" altLang="zh-CN" dirty="0" smtClean="0"/>
              <a:t>DF</a:t>
            </a:r>
            <a:r>
              <a:rPr lang="zh-CN" altLang="en-US" dirty="0" smtClean="0"/>
              <a:t>报文数据标准</a:t>
            </a:r>
            <a:r>
              <a:rPr lang="en-US" altLang="zh-CN" dirty="0" smtClean="0"/>
              <a:t/>
            </a:r>
            <a:br>
              <a:rPr lang="en-US" altLang="zh-CN" dirty="0" smtClean="0"/>
            </a:br>
            <a:r>
              <a:rPr lang="en-US" altLang="zh-CN" dirty="0" smtClean="0"/>
              <a:t>ver2.1</a:t>
            </a:r>
            <a:endParaRPr lang="zh-CN" altLang="en-US" dirty="0"/>
          </a:p>
        </p:txBody>
      </p:sp>
      <p:sp>
        <p:nvSpPr>
          <p:cNvPr id="3" name="副标题 2"/>
          <p:cNvSpPr>
            <a:spLocks noGrp="1"/>
          </p:cNvSpPr>
          <p:nvPr>
            <p:ph type="subTitle" idx="1"/>
          </p:nvPr>
        </p:nvSpPr>
        <p:spPr>
          <a:xfrm>
            <a:off x="1331640" y="4509120"/>
            <a:ext cx="6400800" cy="1008112"/>
          </a:xfrm>
        </p:spPr>
        <p:txBody>
          <a:bodyPr>
            <a:normAutofit/>
          </a:bodyPr>
          <a:lstStyle/>
          <a:p>
            <a:r>
              <a:rPr lang="zh-CN" altLang="en-US" sz="2000" dirty="0" smtClean="0">
                <a:solidFill>
                  <a:schemeClr val="bg2">
                    <a:lumMod val="10000"/>
                  </a:schemeClr>
                </a:solidFill>
              </a:rPr>
              <a:t>李昭 袁康慨</a:t>
            </a:r>
            <a:endParaRPr lang="en-US" altLang="zh-CN" sz="2000" dirty="0" smtClean="0">
              <a:solidFill>
                <a:schemeClr val="bg2">
                  <a:lumMod val="10000"/>
                </a:schemeClr>
              </a:solidFill>
            </a:endParaRPr>
          </a:p>
          <a:p>
            <a:r>
              <a:rPr lang="en-US" altLang="zh-CN" sz="2000" dirty="0" smtClean="0">
                <a:solidFill>
                  <a:schemeClr val="bg2">
                    <a:lumMod val="10000"/>
                  </a:schemeClr>
                </a:solidFill>
              </a:rPr>
              <a:t>2013-3-21</a:t>
            </a:r>
            <a:endParaRPr lang="zh-CN" altLang="en-US" sz="2000" dirty="0">
              <a:solidFill>
                <a:schemeClr val="bg2">
                  <a:lumMod val="10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zh-CN" altLang="en-US" sz="2000" dirty="0" smtClean="0">
                <a:latin typeface="微软雅黑" pitchFamily="34" charset="-122"/>
                <a:ea typeface="微软雅黑" pitchFamily="34" charset="-122"/>
              </a:rPr>
              <a:t>为什么要使用</a:t>
            </a:r>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5" name="TextBox 4"/>
          <p:cNvSpPr txBox="1"/>
          <p:nvPr/>
        </p:nvSpPr>
        <p:spPr>
          <a:xfrm>
            <a:off x="395536" y="1124744"/>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Deco</a:t>
            </a:r>
            <a:r>
              <a:rPr lang="zh-CN" altLang="en-US" dirty="0" smtClean="0">
                <a:latin typeface="微软雅黑" pitchFamily="34" charset="-122"/>
                <a:ea typeface="微软雅黑" pitchFamily="34" charset="-122"/>
              </a:rPr>
              <a:t>云是通过</a:t>
            </a:r>
            <a:r>
              <a:rPr lang="en-US" altLang="zh-CN" dirty="0" smtClean="0">
                <a:solidFill>
                  <a:srgbClr val="FF0000"/>
                </a:solidFill>
                <a:latin typeface="微软雅黑" pitchFamily="34" charset="-122"/>
                <a:ea typeface="微软雅黑" pitchFamily="34" charset="-122"/>
              </a:rPr>
              <a:t>OPET</a:t>
            </a:r>
            <a:r>
              <a:rPr lang="zh-CN" altLang="en-US" dirty="0" smtClean="0">
                <a:latin typeface="微软雅黑" pitchFamily="34" charset="-122"/>
                <a:ea typeface="微软雅黑" pitchFamily="34" charset="-122"/>
              </a:rPr>
              <a:t>模型来进行架设的云，云结构要求中间有大量的数据传输；</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2</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Deco</a:t>
            </a:r>
            <a:r>
              <a:rPr lang="zh-CN" altLang="en-US" dirty="0" smtClean="0">
                <a:latin typeface="微软雅黑" pitchFamily="34" charset="-122"/>
                <a:ea typeface="微软雅黑" pitchFamily="34" charset="-122"/>
              </a:rPr>
              <a:t>云需要支持多种终端，而服务端需要持续不间断地为客户提供服务，客户端与服务端之间也会有大量的数据传输。</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基于上面两种考虑，需要一种有效传递数据但是同时又具备传输量小、易于解析、便于发送的数据结构来进行数据支撑。</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3</a:t>
            </a:r>
            <a:r>
              <a:rPr lang="zh-CN" altLang="en-US" dirty="0" smtClean="0">
                <a:latin typeface="微软雅黑" pitchFamily="34" charset="-122"/>
                <a:ea typeface="微软雅黑" pitchFamily="34" charset="-122"/>
              </a:rPr>
              <a:t>、现有的不可用的数据传输方式：</a:t>
            </a:r>
            <a:r>
              <a:rPr lang="en-US" altLang="zh-CN" dirty="0" smtClean="0">
                <a:solidFill>
                  <a:srgbClr val="FF0000"/>
                </a:solidFill>
                <a:latin typeface="微软雅黑" pitchFamily="34" charset="-122"/>
                <a:ea typeface="微软雅黑" pitchFamily="34" charset="-122"/>
              </a:rPr>
              <a:t>XML</a:t>
            </a:r>
            <a:r>
              <a:rPr lang="zh-CN" altLang="en-US" dirty="0" smtClean="0">
                <a:solidFill>
                  <a:srgbClr val="FF0000"/>
                </a:solidFill>
                <a:latin typeface="微软雅黑" pitchFamily="34" charset="-122"/>
                <a:ea typeface="微软雅黑" pitchFamily="34" charset="-122"/>
              </a:rPr>
              <a:t>文件</a:t>
            </a:r>
            <a:r>
              <a:rPr lang="zh-CN" altLang="en-US" dirty="0" smtClean="0">
                <a:latin typeface="微软雅黑" pitchFamily="34" charset="-122"/>
                <a:ea typeface="微软雅黑" pitchFamily="34" charset="-122"/>
              </a:rPr>
              <a:t>冗余信息过多；</a:t>
            </a:r>
            <a:r>
              <a:rPr lang="en-US" altLang="zh-CN" dirty="0" smtClean="0">
                <a:solidFill>
                  <a:srgbClr val="FF0000"/>
                </a:solidFill>
                <a:latin typeface="微软雅黑" pitchFamily="34" charset="-122"/>
                <a:ea typeface="微软雅黑" pitchFamily="34" charset="-122"/>
              </a:rPr>
              <a:t>ASCII</a:t>
            </a:r>
            <a:r>
              <a:rPr lang="zh-CN" altLang="en-US" dirty="0" smtClean="0">
                <a:solidFill>
                  <a:srgbClr val="FF0000"/>
                </a:solidFill>
                <a:latin typeface="微软雅黑" pitchFamily="34" charset="-122"/>
                <a:ea typeface="微软雅黑" pitchFamily="34" charset="-122"/>
              </a:rPr>
              <a:t>码</a:t>
            </a:r>
            <a:r>
              <a:rPr lang="zh-CN" altLang="en-US" dirty="0" smtClean="0">
                <a:latin typeface="微软雅黑" pitchFamily="34" charset="-122"/>
                <a:ea typeface="微软雅黑" pitchFamily="34" charset="-122"/>
              </a:rPr>
              <a:t>方式解析过于繁琐，不易于结构化；其他方式难以形成标准。</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4</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DF</a:t>
            </a:r>
            <a:r>
              <a:rPr lang="zh-CN" altLang="en-US" dirty="0" smtClean="0">
                <a:latin typeface="微软雅黑" pitchFamily="34" charset="-122"/>
                <a:ea typeface="微软雅黑" pitchFamily="34" charset="-122"/>
              </a:rPr>
              <a:t>报文基于</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数据格式来进行建设。</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JSON</a:t>
            </a:r>
            <a:r>
              <a:rPr lang="zh-CN" altLang="en-US" dirty="0" smtClean="0">
                <a:latin typeface="微软雅黑" pitchFamily="34" charset="-122"/>
                <a:ea typeface="微软雅黑" pitchFamily="34" charset="-122"/>
              </a:rPr>
              <a:t>是一种数据格式，其键值对的数据格式具有冗余信息量小的特点，同时</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与对象之间的转化相当方便。所以</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报文基于</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数据格式来进行建设。</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5</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是一种数据格式而不是数据标准。</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数据标准需要</a:t>
            </a:r>
            <a:r>
              <a:rPr lang="zh-CN" altLang="en-US" dirty="0" smtClean="0">
                <a:solidFill>
                  <a:srgbClr val="00B0F0"/>
                </a:solidFill>
                <a:latin typeface="微软雅黑" pitchFamily="34" charset="-122"/>
                <a:ea typeface="微软雅黑" pitchFamily="34" charset="-122"/>
              </a:rPr>
              <a:t>关键字、格式、规则</a:t>
            </a:r>
            <a:r>
              <a:rPr lang="zh-CN" altLang="en-US" dirty="0" smtClean="0">
                <a:latin typeface="微软雅黑" pitchFamily="34" charset="-122"/>
                <a:ea typeface="微软雅黑" pitchFamily="34" charset="-122"/>
              </a:rPr>
              <a:t>等方面的支持，但是</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本身不具备，需要根据实际情况来定义这种数据使用的具体事务，所以我们制定了</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报文的基本定义</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5" name="TextBox 4"/>
          <p:cNvSpPr txBox="1"/>
          <p:nvPr/>
        </p:nvSpPr>
        <p:spPr>
          <a:xfrm>
            <a:off x="395536" y="1124744"/>
            <a:ext cx="8352928" cy="3170099"/>
          </a:xfrm>
          <a:prstGeom prst="rect">
            <a:avLst/>
          </a:prstGeom>
          <a:noFill/>
        </p:spPr>
        <p:txBody>
          <a:bodyPr wrap="square" rtlCol="0">
            <a:spAutoFit/>
          </a:bodyPr>
          <a:lstStyle/>
          <a:p>
            <a:r>
              <a:rPr lang="zh-CN" altLang="en-US" dirty="0">
                <a:latin typeface="微软雅黑" pitchFamily="34" charset="-122"/>
                <a:ea typeface="微软雅黑" pitchFamily="34" charset="-122"/>
              </a:rPr>
              <a:t>中文</a:t>
            </a:r>
            <a:r>
              <a:rPr lang="zh-CN" altLang="en-US" dirty="0" smtClean="0">
                <a:latin typeface="微软雅黑" pitchFamily="34" charset="-122"/>
                <a:ea typeface="微软雅黑" pitchFamily="34" charset="-122"/>
              </a:rPr>
              <a:t>名称：</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    （</a:t>
            </a:r>
            <a:r>
              <a:rPr lang="en-US" altLang="zh-CN" dirty="0" smtClean="0">
                <a:latin typeface="微软雅黑" pitchFamily="34" charset="-122"/>
                <a:ea typeface="微软雅黑" pitchFamily="34" charset="-122"/>
              </a:rPr>
              <a:t>DECO Clouds Framework </a:t>
            </a:r>
            <a:r>
              <a:rPr lang="zh-CN" altLang="en-US" dirty="0" smtClean="0">
                <a:latin typeface="微软雅黑" pitchFamily="34" charset="-122"/>
                <a:ea typeface="微软雅黑" pitchFamily="34" charset="-122"/>
              </a:rPr>
              <a:t>报文）   德克云框架报文</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zh-CN" altLang="en-US" dirty="0" smtClean="0">
                <a:latin typeface="微软雅黑" pitchFamily="34" charset="-122"/>
                <a:ea typeface="微软雅黑" pitchFamily="34" charset="-122"/>
              </a:rPr>
              <a:t>英文名称： </a:t>
            </a:r>
            <a:r>
              <a:rPr lang="en-US" altLang="zh-CN" sz="2000" dirty="0" smtClean="0"/>
              <a:t>DF Message</a:t>
            </a:r>
            <a:r>
              <a:rPr lang="zh-CN" altLang="en-US" sz="2000" dirty="0" smtClean="0"/>
              <a:t>（</a:t>
            </a:r>
            <a:r>
              <a:rPr lang="en-US" altLang="zh-CN" sz="2000" dirty="0" smtClean="0"/>
              <a:t>DF </a:t>
            </a:r>
            <a:r>
              <a:rPr lang="en-US" altLang="zh-CN" sz="2000" dirty="0" err="1" smtClean="0"/>
              <a:t>Msg</a:t>
            </a:r>
            <a:r>
              <a:rPr lang="zh-CN" altLang="en-US" sz="2000" dirty="0" smtClean="0"/>
              <a:t>）（</a:t>
            </a:r>
            <a:r>
              <a:rPr lang="zh-CN" altLang="en-US" sz="2000" dirty="0" smtClean="0">
                <a:latin typeface="微软雅黑" pitchFamily="34" charset="-122"/>
                <a:ea typeface="微软雅黑" pitchFamily="34" charset="-122"/>
              </a:rPr>
              <a:t> </a:t>
            </a:r>
            <a:r>
              <a:rPr lang="en-US" altLang="zh-CN" dirty="0" smtClean="0">
                <a:latin typeface="微软雅黑" pitchFamily="34" charset="-122"/>
                <a:ea typeface="微软雅黑" pitchFamily="34" charset="-122"/>
              </a:rPr>
              <a:t>DECO Clouds Framework  Message</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zh-CN" altLang="en-US" dirty="0" smtClean="0">
                <a:latin typeface="微软雅黑" pitchFamily="34" charset="-122"/>
                <a:ea typeface="微软雅黑" pitchFamily="34" charset="-122"/>
              </a:rPr>
              <a:t>类型：输入报文、输出报文</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输入输出根据情况及传输效率，可能在结构上需要进行简化，所以输入报文和输出报文会出现结构不一致的情况。（数据标准产生变化）</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zh-CN" altLang="en-US" dirty="0" smtClean="0">
                <a:latin typeface="微软雅黑" pitchFamily="34" charset="-122"/>
                <a:ea typeface="微软雅黑" pitchFamily="34" charset="-122"/>
              </a:rPr>
              <a:t>应用场景：当前主要为客户端与服务端的数据交换。</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zh-CN" altLang="en-US" dirty="0" smtClean="0">
                <a:latin typeface="微软雅黑" pitchFamily="34" charset="-122"/>
                <a:ea typeface="微软雅黑" pitchFamily="34" charset="-122"/>
              </a:rPr>
              <a:t>基本结构：以</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格式为基础构建。</a:t>
            </a:r>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JSON</a:t>
            </a:r>
            <a:r>
              <a:rPr lang="zh-CN" altLang="en-US" sz="2000" dirty="0" smtClean="0">
                <a:latin typeface="微软雅黑" pitchFamily="34" charset="-122"/>
                <a:ea typeface="微软雅黑" pitchFamily="34" charset="-122"/>
              </a:rPr>
              <a:t>简介及其格式</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5" name="TextBox 4"/>
          <p:cNvSpPr txBox="1"/>
          <p:nvPr/>
        </p:nvSpPr>
        <p:spPr>
          <a:xfrm>
            <a:off x="395536" y="1124745"/>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JSON(JavaScript Object Notation) </a:t>
            </a:r>
            <a:r>
              <a:rPr lang="zh-CN" altLang="en-US" dirty="0" smtClean="0">
                <a:latin typeface="微软雅黑" pitchFamily="34" charset="-122"/>
                <a:ea typeface="微软雅黑" pitchFamily="34" charset="-122"/>
              </a:rPr>
              <a:t>是一种轻量级的数据交换格式。它基于</a:t>
            </a:r>
            <a:r>
              <a:rPr lang="en-US" altLang="zh-CN" dirty="0" smtClean="0">
                <a:latin typeface="微软雅黑" pitchFamily="34" charset="-122"/>
                <a:ea typeface="微软雅黑" pitchFamily="34" charset="-122"/>
              </a:rPr>
              <a:t>JavaScript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Standard ECMA-262 3rd Edition - December 1999</a:t>
            </a:r>
            <a:r>
              <a:rPr lang="zh-CN" altLang="en-US" dirty="0" smtClean="0">
                <a:latin typeface="微软雅黑" pitchFamily="34" charset="-122"/>
                <a:ea typeface="微软雅黑" pitchFamily="34" charset="-122"/>
              </a:rPr>
              <a:t>）的一个子集。</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JSON</a:t>
            </a:r>
            <a:r>
              <a:rPr lang="zh-CN" altLang="en-US" dirty="0" smtClean="0">
                <a:latin typeface="微软雅黑" pitchFamily="34" charset="-122"/>
                <a:ea typeface="微软雅黑" pitchFamily="34" charset="-122"/>
              </a:rPr>
              <a:t>采用完全独立于语言的文本格式，但是也使用了类似于</a:t>
            </a:r>
            <a:r>
              <a:rPr lang="en-US" altLang="zh-CN" dirty="0" smtClean="0">
                <a:latin typeface="微软雅黑" pitchFamily="34" charset="-122"/>
                <a:ea typeface="微软雅黑" pitchFamily="34" charset="-122"/>
              </a:rPr>
              <a:t>C</a:t>
            </a:r>
            <a:r>
              <a:rPr lang="zh-CN" altLang="en-US" dirty="0" smtClean="0">
                <a:latin typeface="微软雅黑" pitchFamily="34" charset="-122"/>
                <a:ea typeface="微软雅黑" pitchFamily="34" charset="-122"/>
              </a:rPr>
              <a:t>语言家族的习惯（包括</a:t>
            </a:r>
            <a:r>
              <a:rPr lang="en-US" altLang="zh-CN" dirty="0" smtClean="0">
                <a:latin typeface="微软雅黑" pitchFamily="34" charset="-122"/>
                <a:ea typeface="微软雅黑" pitchFamily="34" charset="-122"/>
              </a:rPr>
              <a:t>C, C++, C#, Java, JavaScript, Perl, Python</a:t>
            </a:r>
            <a:r>
              <a:rPr lang="zh-CN" altLang="en-US" dirty="0" smtClean="0">
                <a:latin typeface="微软雅黑" pitchFamily="34" charset="-122"/>
                <a:ea typeface="微软雅黑" pitchFamily="34" charset="-122"/>
              </a:rPr>
              <a:t>等），得到了这些语言良好的支持。这些特性使</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成为理想的数据交换语言。易于人阅读和编写，同时也易于机器解析和生成。</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建构有两种结构：</a:t>
            </a: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简单说就是</a:t>
            </a:r>
            <a:r>
              <a:rPr lang="en-US" altLang="zh-CN" dirty="0" err="1" smtClean="0">
                <a:latin typeface="微软雅黑" pitchFamily="34" charset="-122"/>
                <a:ea typeface="微软雅黑" pitchFamily="34" charset="-122"/>
              </a:rPr>
              <a:t>javascript</a:t>
            </a:r>
            <a:r>
              <a:rPr lang="zh-CN" altLang="en-US" dirty="0" smtClean="0">
                <a:latin typeface="微软雅黑" pitchFamily="34" charset="-122"/>
                <a:ea typeface="微软雅黑" pitchFamily="34" charset="-122"/>
              </a:rPr>
              <a:t>中的对象和数组，所以这两种结构就是对象和数组</a:t>
            </a:r>
            <a:r>
              <a:rPr lang="en-US" altLang="zh-CN" dirty="0" smtClean="0">
                <a:latin typeface="微软雅黑" pitchFamily="34" charset="-122"/>
                <a:ea typeface="微软雅黑" pitchFamily="34" charset="-122"/>
              </a:rPr>
              <a:t>2</a:t>
            </a:r>
            <a:r>
              <a:rPr lang="zh-CN" altLang="en-US" dirty="0" smtClean="0">
                <a:latin typeface="微软雅黑" pitchFamily="34" charset="-122"/>
                <a:ea typeface="微软雅黑" pitchFamily="34" charset="-122"/>
              </a:rPr>
              <a:t>种结构，通过这两种结构可以表示各种复杂的结构</a:t>
            </a:r>
          </a:p>
          <a:p>
            <a:r>
              <a:rPr lang="en-US" altLang="zh-CN" dirty="0" smtClean="0">
                <a:latin typeface="微软雅黑" pitchFamily="34" charset="-122"/>
                <a:ea typeface="微软雅黑" pitchFamily="34" charset="-122"/>
              </a:rPr>
              <a:t>        1</a:t>
            </a:r>
            <a:r>
              <a:rPr lang="zh-CN" altLang="en-US" dirty="0" smtClean="0">
                <a:latin typeface="微软雅黑" pitchFamily="34" charset="-122"/>
                <a:ea typeface="微软雅黑" pitchFamily="34" charset="-122"/>
              </a:rPr>
              <a:t>、对象：对象在</a:t>
            </a:r>
            <a:r>
              <a:rPr lang="en-US" altLang="zh-CN" dirty="0" err="1" smtClean="0">
                <a:latin typeface="微软雅黑" pitchFamily="34" charset="-122"/>
                <a:ea typeface="微软雅黑" pitchFamily="34" charset="-122"/>
              </a:rPr>
              <a:t>js</a:t>
            </a:r>
            <a:r>
              <a:rPr lang="zh-CN" altLang="en-US" dirty="0" smtClean="0">
                <a:latin typeface="微软雅黑" pitchFamily="34" charset="-122"/>
                <a:ea typeface="微软雅黑" pitchFamily="34" charset="-122"/>
              </a:rPr>
              <a:t>中表示为“</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扩起来的内容，数据结构为 </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value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value,...}</a:t>
            </a:r>
            <a:r>
              <a:rPr lang="zh-CN" altLang="en-US" dirty="0" smtClean="0">
                <a:latin typeface="微软雅黑" pitchFamily="34" charset="-122"/>
                <a:ea typeface="微软雅黑" pitchFamily="34" charset="-122"/>
              </a:rPr>
              <a:t>的键值对的结构，在面向对象的语言中，</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为对象的属性，</a:t>
            </a:r>
            <a:r>
              <a:rPr lang="en-US" altLang="zh-CN" dirty="0" smtClean="0">
                <a:latin typeface="微软雅黑" pitchFamily="34" charset="-122"/>
                <a:ea typeface="微软雅黑" pitchFamily="34" charset="-122"/>
              </a:rPr>
              <a:t>value</a:t>
            </a:r>
            <a:r>
              <a:rPr lang="zh-CN" altLang="en-US" dirty="0" smtClean="0">
                <a:latin typeface="微软雅黑" pitchFamily="34" charset="-122"/>
                <a:ea typeface="微软雅黑" pitchFamily="34" charset="-122"/>
              </a:rPr>
              <a:t>为对应的属性值，所以很容易理解，取值方法为 对象</a:t>
            </a:r>
            <a:r>
              <a:rPr lang="en-US" altLang="zh-CN" dirty="0" smtClean="0">
                <a:latin typeface="微软雅黑" pitchFamily="34" charset="-122"/>
                <a:ea typeface="微软雅黑" pitchFamily="34" charset="-122"/>
              </a:rPr>
              <a:t>.key </a:t>
            </a:r>
            <a:r>
              <a:rPr lang="zh-CN" altLang="en-US" dirty="0" smtClean="0">
                <a:latin typeface="微软雅黑" pitchFamily="34" charset="-122"/>
                <a:ea typeface="微软雅黑" pitchFamily="34" charset="-122"/>
              </a:rPr>
              <a:t>获取属性值，这个属性值的类型可以是 数字、字符串、数组、对象几种。</a:t>
            </a:r>
          </a:p>
          <a:p>
            <a:r>
              <a:rPr lang="en-US" altLang="zh-CN" dirty="0" smtClean="0">
                <a:latin typeface="微软雅黑" pitchFamily="34" charset="-122"/>
                <a:ea typeface="微软雅黑" pitchFamily="34" charset="-122"/>
              </a:rPr>
              <a:t>        2</a:t>
            </a:r>
            <a:r>
              <a:rPr lang="zh-CN" altLang="en-US" dirty="0" smtClean="0">
                <a:latin typeface="微软雅黑" pitchFamily="34" charset="-122"/>
                <a:ea typeface="微软雅黑" pitchFamily="34" charset="-122"/>
              </a:rPr>
              <a:t>、数组：数组在</a:t>
            </a:r>
            <a:r>
              <a:rPr lang="en-US" altLang="zh-CN" dirty="0" err="1" smtClean="0">
                <a:latin typeface="微软雅黑" pitchFamily="34" charset="-122"/>
                <a:ea typeface="微软雅黑" pitchFamily="34" charset="-122"/>
              </a:rPr>
              <a:t>js</a:t>
            </a:r>
            <a:r>
              <a:rPr lang="zh-CN" altLang="en-US" dirty="0" smtClean="0">
                <a:latin typeface="微软雅黑" pitchFamily="34" charset="-122"/>
                <a:ea typeface="微软雅黑" pitchFamily="34" charset="-122"/>
              </a:rPr>
              <a:t>中是中括号“</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扩起来的内容，数据结构为 </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java","javascript","vb</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，取值方式和所有语言中一样，使用索引获取，字段值的类型可以是 数字、字符串、数组、对象几种。</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JSON</a:t>
            </a:r>
            <a:r>
              <a:rPr lang="zh-CN" altLang="en-US" sz="2000" dirty="0" smtClean="0">
                <a:latin typeface="微软雅黑" pitchFamily="34" charset="-122"/>
                <a:ea typeface="微软雅黑" pitchFamily="34" charset="-122"/>
              </a:rPr>
              <a:t>简介及其格式</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5" name="TextBox 4"/>
          <p:cNvSpPr txBox="1"/>
          <p:nvPr/>
        </p:nvSpPr>
        <p:spPr>
          <a:xfrm>
            <a:off x="395536" y="1124745"/>
            <a:ext cx="8352928" cy="3877985"/>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a:t>
            </a:r>
            <a:r>
              <a:rPr lang="en-US" altLang="zh-CN" sz="3200" b="1" dirty="0" smtClean="0">
                <a:solidFill>
                  <a:srgbClr val="BD0F20"/>
                </a:solidFill>
              </a:rPr>
              <a:t>Value</a:t>
            </a:r>
            <a:r>
              <a:rPr lang="zh-CN" altLang="en-US" sz="3200" dirty="0" smtClean="0"/>
              <a:t>类型（</a:t>
            </a:r>
            <a:r>
              <a:rPr lang="en-US" altLang="zh-CN" sz="3200" dirty="0" smtClean="0"/>
              <a:t>5</a:t>
            </a:r>
            <a:r>
              <a:rPr lang="zh-CN" altLang="en-US" sz="3200" dirty="0" smtClean="0"/>
              <a:t>种，可嵌套）：</a:t>
            </a:r>
            <a:endParaRPr lang="en-US" altLang="zh-CN" sz="3200" dirty="0" smtClean="0"/>
          </a:p>
          <a:p>
            <a:pPr lvl="1"/>
            <a:r>
              <a:rPr lang="zh-CN" altLang="en-US" sz="3200" dirty="0" smtClean="0"/>
              <a:t>字符：</a:t>
            </a:r>
            <a:r>
              <a:rPr lang="en-US" altLang="zh-CN" sz="3200" dirty="0" smtClean="0"/>
              <a:t>String</a:t>
            </a:r>
            <a:r>
              <a:rPr lang="zh-CN" altLang="en-US" sz="3200" dirty="0" smtClean="0"/>
              <a:t>：</a:t>
            </a:r>
            <a:r>
              <a:rPr lang="en-US" altLang="zh-CN" sz="3200" dirty="0" smtClean="0"/>
              <a:t>”</a:t>
            </a:r>
            <a:r>
              <a:rPr lang="zh-CN" altLang="en-US" sz="3200" dirty="0" smtClean="0"/>
              <a:t>西安</a:t>
            </a:r>
            <a:r>
              <a:rPr lang="en-US" altLang="zh-CN" sz="3200" dirty="0" smtClean="0"/>
              <a:t>”</a:t>
            </a:r>
          </a:p>
          <a:p>
            <a:pPr lvl="1"/>
            <a:r>
              <a:rPr lang="zh-CN" altLang="en-US" sz="3200" dirty="0" smtClean="0"/>
              <a:t>数字：</a:t>
            </a:r>
            <a:r>
              <a:rPr lang="en-US" altLang="zh-CN" sz="3200" dirty="0" smtClean="0"/>
              <a:t>Number</a:t>
            </a:r>
            <a:r>
              <a:rPr lang="zh-CN" altLang="en-US" sz="3200" dirty="0" smtClean="0"/>
              <a:t>：</a:t>
            </a:r>
            <a:r>
              <a:rPr lang="en-US" altLang="zh-CN" sz="3200" dirty="0" smtClean="0"/>
              <a:t>123</a:t>
            </a:r>
          </a:p>
          <a:p>
            <a:pPr lvl="1"/>
            <a:r>
              <a:rPr lang="zh-CN" altLang="en-US" sz="3200" dirty="0" smtClean="0"/>
              <a:t>布尔：</a:t>
            </a:r>
            <a:r>
              <a:rPr lang="en-US" altLang="zh-CN" sz="3200" dirty="0" smtClean="0"/>
              <a:t>Boole</a:t>
            </a:r>
            <a:r>
              <a:rPr lang="zh-CN" altLang="en-US" sz="3200" dirty="0" smtClean="0"/>
              <a:t>：</a:t>
            </a:r>
            <a:r>
              <a:rPr lang="en-US" altLang="zh-CN" sz="3200" dirty="0" smtClean="0"/>
              <a:t>true</a:t>
            </a:r>
          </a:p>
          <a:p>
            <a:pPr lvl="1"/>
            <a:r>
              <a:rPr lang="zh-CN" altLang="en-US" sz="3200" dirty="0" smtClean="0"/>
              <a:t>数组：</a:t>
            </a:r>
            <a:r>
              <a:rPr lang="en-US" altLang="zh-CN" sz="3200" dirty="0" smtClean="0"/>
              <a:t>Array</a:t>
            </a:r>
            <a:r>
              <a:rPr lang="zh-CN" altLang="en-US" sz="3200" dirty="0" smtClean="0"/>
              <a:t>：</a:t>
            </a:r>
            <a:r>
              <a:rPr lang="en-US" altLang="zh-CN" sz="3200" dirty="0" smtClean="0"/>
              <a:t>[“</a:t>
            </a:r>
            <a:r>
              <a:rPr lang="zh-CN" altLang="en-US" sz="3200" dirty="0" smtClean="0"/>
              <a:t>西安</a:t>
            </a:r>
            <a:r>
              <a:rPr lang="en-US" altLang="zh-CN" sz="3200" dirty="0" smtClean="0"/>
              <a:t>”,”</a:t>
            </a:r>
            <a:r>
              <a:rPr lang="zh-CN" altLang="en-US" sz="3200" dirty="0" smtClean="0"/>
              <a:t>北京</a:t>
            </a:r>
            <a:r>
              <a:rPr lang="en-US" altLang="zh-CN" sz="3200" dirty="0" smtClean="0"/>
              <a:t>”,”</a:t>
            </a:r>
            <a:r>
              <a:rPr lang="zh-CN" altLang="en-US" sz="3200" dirty="0" smtClean="0"/>
              <a:t>上海</a:t>
            </a:r>
            <a:r>
              <a:rPr lang="en-US" altLang="zh-CN" sz="3200" dirty="0" smtClean="0"/>
              <a:t>”]</a:t>
            </a:r>
          </a:p>
          <a:p>
            <a:pPr lvl="1"/>
            <a:r>
              <a:rPr lang="zh-CN" altLang="en-US" sz="3200" dirty="0" smtClean="0"/>
              <a:t>对象：</a:t>
            </a:r>
            <a:r>
              <a:rPr lang="en-US" altLang="zh-CN" sz="3200" dirty="0" smtClean="0"/>
              <a:t>Object</a:t>
            </a:r>
            <a:r>
              <a:rPr lang="zh-CN" altLang="en-US" sz="3200" dirty="0" smtClean="0"/>
              <a:t>：</a:t>
            </a:r>
            <a:r>
              <a:rPr lang="en-US" altLang="zh-CN" sz="3200" dirty="0" smtClean="0"/>
              <a:t>{“</a:t>
            </a:r>
            <a:r>
              <a:rPr lang="zh-CN" altLang="en-US" sz="3200" dirty="0" smtClean="0"/>
              <a:t>姓名</a:t>
            </a:r>
            <a:r>
              <a:rPr lang="en-US" altLang="zh-CN" sz="3200" dirty="0" smtClean="0"/>
              <a:t>”:”</a:t>
            </a:r>
            <a:r>
              <a:rPr lang="zh-CN" altLang="en-US" sz="3200" dirty="0" smtClean="0"/>
              <a:t>张龙</a:t>
            </a:r>
            <a:r>
              <a:rPr lang="en-US" altLang="zh-CN" sz="3200" dirty="0" smtClean="0"/>
              <a:t>”,”</a:t>
            </a:r>
            <a:r>
              <a:rPr lang="zh-CN" altLang="en-US" sz="3200" dirty="0" smtClean="0"/>
              <a:t>性别</a:t>
            </a:r>
            <a:r>
              <a:rPr lang="en-US" altLang="zh-CN" sz="3200" dirty="0" smtClean="0"/>
              <a:t>”:”</a:t>
            </a:r>
            <a:r>
              <a:rPr lang="zh-CN" altLang="en-US" sz="3200" dirty="0" smtClean="0"/>
              <a:t>男</a:t>
            </a:r>
            <a:r>
              <a:rPr lang="en-US" altLang="zh-CN" sz="3200" dirty="0" smtClean="0"/>
              <a:t>”}</a:t>
            </a:r>
            <a:endParaRPr lang="zh-CN" altLang="en-US" sz="3200" dirty="0" smtClean="0"/>
          </a:p>
          <a:p>
            <a:endParaRPr lang="zh-CN" altLang="en-US"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        经过对象、数组</a:t>
            </a:r>
            <a:r>
              <a:rPr lang="en-US" altLang="zh-CN" dirty="0" smtClean="0">
                <a:latin typeface="微软雅黑" pitchFamily="34" charset="-122"/>
                <a:ea typeface="微软雅黑" pitchFamily="34" charset="-122"/>
              </a:rPr>
              <a:t>2</a:t>
            </a:r>
            <a:r>
              <a:rPr lang="zh-CN" altLang="en-US" dirty="0" smtClean="0">
                <a:latin typeface="微软雅黑" pitchFamily="34" charset="-122"/>
                <a:ea typeface="微软雅黑" pitchFamily="34" charset="-122"/>
              </a:rPr>
              <a:t>种结构就可以组合成复杂的数据结构了。</a:t>
            </a: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报文关键字（</a:t>
            </a:r>
            <a:r>
              <a:rPr lang="en-US" altLang="zh-CN" sz="2000" dirty="0" smtClean="0">
                <a:latin typeface="微软雅黑" pitchFamily="34" charset="-122"/>
                <a:ea typeface="微软雅黑" pitchFamily="34" charset="-122"/>
              </a:rPr>
              <a:t>key</a:t>
            </a:r>
            <a:r>
              <a:rPr lang="zh-CN" altLang="en-US" sz="2000" dirty="0" smtClean="0">
                <a:latin typeface="微软雅黑" pitchFamily="34" charset="-122"/>
                <a:ea typeface="微软雅黑" pitchFamily="34" charset="-122"/>
              </a:rPr>
              <a:t>）列表</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5" name="TextBox 4"/>
          <p:cNvSpPr txBox="1"/>
          <p:nvPr/>
        </p:nvSpPr>
        <p:spPr>
          <a:xfrm>
            <a:off x="395536" y="1124745"/>
            <a:ext cx="8352928" cy="369332"/>
          </a:xfrm>
          <a:prstGeom prst="rect">
            <a:avLst/>
          </a:prstGeom>
          <a:noFill/>
        </p:spPr>
        <p:txBody>
          <a:bodyPr wrap="square" rtlCol="0">
            <a:spAutoFit/>
          </a:bodyPr>
          <a:lstStyle/>
          <a:p>
            <a:r>
              <a:rPr lang="en-US" altLang="zh-CN" dirty="0" smtClean="0"/>
              <a:t>    </a:t>
            </a:r>
            <a:endParaRPr lang="en-US" altLang="zh-CN" dirty="0">
              <a:latin typeface="微软雅黑" pitchFamily="34" charset="-122"/>
              <a:ea typeface="微软雅黑" pitchFamily="34" charset="-122"/>
            </a:endParaRPr>
          </a:p>
        </p:txBody>
      </p:sp>
      <p:sp>
        <p:nvSpPr>
          <p:cNvPr id="6" name="TextBox 5"/>
          <p:cNvSpPr txBox="1"/>
          <p:nvPr/>
        </p:nvSpPr>
        <p:spPr>
          <a:xfrm>
            <a:off x="323528" y="1584651"/>
            <a:ext cx="8424936" cy="5355312"/>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user</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lizhao</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请求所包含的用户名</a:t>
            </a:r>
            <a:endParaRPr lang="en-US" altLang="zh-CN" dirty="0" smtClean="0">
              <a:solidFill>
                <a:schemeClr val="accent5"/>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pwd</a:t>
            </a:r>
            <a:r>
              <a:rPr lang="en-US" altLang="zh-CN" dirty="0" smtClean="0">
                <a:latin typeface="微软雅黑" pitchFamily="34" charset="-122"/>
                <a:ea typeface="微软雅黑" pitchFamily="34" charset="-122"/>
              </a:rPr>
              <a:t>”  :”123456”,        //</a:t>
            </a:r>
            <a:r>
              <a:rPr lang="zh-CN" altLang="en-US" dirty="0" smtClean="0">
                <a:latin typeface="微软雅黑" pitchFamily="34" charset="-122"/>
                <a:ea typeface="微软雅黑" pitchFamily="34" charset="-122"/>
              </a:rPr>
              <a:t>请求所包含的密码</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from</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ie8</a:t>
            </a:r>
            <a:r>
              <a:rPr lang="zh-CN" altLang="en-US" dirty="0" smtClean="0">
                <a:latin typeface="微软雅黑" pitchFamily="34" charset="-122"/>
                <a:ea typeface="微软雅黑" pitchFamily="34" charset="-122"/>
              </a:rPr>
              <a:t>”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请求所包含的客户端信息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api</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userService.Login.login</a:t>
            </a:r>
            <a:r>
              <a:rPr lang="zh-CN" altLang="en-US" dirty="0" smtClean="0">
                <a:latin typeface="微软雅黑" pitchFamily="34" charset="-122"/>
                <a:ea typeface="微软雅黑" pitchFamily="34" charset="-122"/>
              </a:rPr>
              <a:t>”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请求数据的</a:t>
            </a:r>
            <a:r>
              <a:rPr lang="en-US" altLang="zh-CN" dirty="0" err="1" smtClean="0">
                <a:latin typeface="微软雅黑" pitchFamily="34" charset="-122"/>
                <a:ea typeface="微软雅黑" pitchFamily="34" charset="-122"/>
              </a:rPr>
              <a:t>api</a:t>
            </a:r>
            <a:endParaRPr lang="en-US" altLang="zh-CN" dirty="0" smtClean="0">
              <a:latin typeface="微软雅黑" pitchFamily="34" charset="-122"/>
              <a:ea typeface="微软雅黑" pitchFamily="34" charset="-122"/>
            </a:endParaRPr>
          </a:p>
          <a:p>
            <a:r>
              <a:rPr lang="zh-CN" altLang="en-US" dirty="0" smtClean="0">
                <a:solidFill>
                  <a:srgbClr val="00B0F0"/>
                </a:solidFill>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token</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345wfzsf423424gfsf423424gf345wfzs</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具有时效性的票据</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para</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00001”         //</a:t>
            </a:r>
            <a:r>
              <a:rPr lang="zh-CN" altLang="en-US" dirty="0" smtClean="0">
                <a:latin typeface="微软雅黑" pitchFamily="34" charset="-122"/>
                <a:ea typeface="微软雅黑" pitchFamily="34" charset="-122"/>
              </a:rPr>
              <a:t>请求所包含的参数或者主键</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info</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：“天气真好”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字符串形式的信息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start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”0”</a:t>
            </a:r>
            <a:r>
              <a:rPr lang="zh-CN" altLang="en-US" dirty="0" smtClean="0">
                <a:latin typeface="微软雅黑" pitchFamily="34" charset="-122"/>
                <a:ea typeface="微软雅黑" pitchFamily="34" charset="-122"/>
              </a:rPr>
              <a:t>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列表显示开始的索引</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num</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列表显示的行数</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total</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”1000 “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查询结果总数</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dataid</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10010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当传递的是个对象时其主键值</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clientid</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inputUserName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客户端的控件的</a:t>
            </a:r>
            <a:r>
              <a:rPr lang="en-US" altLang="zh-CN" dirty="0" smtClean="0">
                <a:latin typeface="微软雅黑" pitchFamily="34" charset="-122"/>
                <a:ea typeface="微软雅黑" pitchFamily="34" charset="-122"/>
              </a:rPr>
              <a:t>id</a:t>
            </a: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clientname</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：“汽车”</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对应</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中的</a:t>
            </a:r>
            <a:r>
              <a:rPr lang="en-US" altLang="zh-CN" dirty="0" smtClean="0">
                <a:latin typeface="微软雅黑" pitchFamily="34" charset="-122"/>
                <a:ea typeface="微软雅黑" pitchFamily="34" charset="-122"/>
              </a:rPr>
              <a:t>name</a:t>
            </a: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clientlabel</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：“在此输入用户名”</a:t>
            </a:r>
            <a:r>
              <a:rPr lang="en-US" altLang="zh-CN" dirty="0" smtClean="0">
                <a:latin typeface="微软雅黑" pitchFamily="34" charset="-122"/>
                <a:ea typeface="微软雅黑" pitchFamily="34" charset="-122"/>
              </a:rPr>
              <a:t>      </a:t>
            </a: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客户端需要对控件显示使用说明时的文字</a:t>
            </a:r>
            <a:r>
              <a:rPr lang="zh-CN" altLang="en-US" dirty="0">
                <a:latin typeface="微软雅黑" pitchFamily="34" charset="-122"/>
                <a:ea typeface="微软雅黑" pitchFamily="34" charset="-122"/>
              </a:rPr>
              <a:t>，</a:t>
            </a:r>
            <a:r>
              <a:rPr lang="zh-CN" altLang="en-US" dirty="0" smtClean="0">
                <a:latin typeface="微软雅黑" pitchFamily="34" charset="-122"/>
                <a:ea typeface="微软雅黑" pitchFamily="34" charset="-122"/>
              </a:rPr>
              <a:t>对应</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中的</a:t>
            </a:r>
            <a:r>
              <a:rPr lang="en-US" altLang="zh-CN" dirty="0" smtClean="0">
                <a:latin typeface="微软雅黑" pitchFamily="34" charset="-122"/>
                <a:ea typeface="微软雅黑" pitchFamily="34" charset="-122"/>
              </a:rPr>
              <a:t>label</a:t>
            </a: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arraylist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lizhao”,”yuankangkai</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需要传送的数组</a:t>
            </a:r>
            <a:r>
              <a:rPr lang="en-US" altLang="zh-CN" dirty="0" smtClean="0">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user</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lizhao</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pwd</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123456</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 </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需要传送的列队对象  </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p:txBody>
      </p:sp>
      <p:sp>
        <p:nvSpPr>
          <p:cNvPr id="7" name="TextBox 6"/>
          <p:cNvSpPr txBox="1"/>
          <p:nvPr/>
        </p:nvSpPr>
        <p:spPr>
          <a:xfrm>
            <a:off x="251520" y="980728"/>
            <a:ext cx="8640960" cy="369332"/>
          </a:xfrm>
          <a:prstGeom prst="rect">
            <a:avLst/>
          </a:prstGeom>
          <a:noFill/>
          <a:scene3d>
            <a:camera prst="orthographicFront"/>
            <a:lightRig rig="threePt" dir="t"/>
          </a:scene3d>
          <a:sp3d>
            <a:bevelT w="114300" prst="artDeco"/>
          </a:sp3d>
        </p:spPr>
        <p:txBody>
          <a:bodyPr wrap="square" rtlCol="0">
            <a:spAutoFit/>
          </a:bodyPr>
          <a:lstStyle/>
          <a:p>
            <a:r>
              <a:rPr lang="en-US" altLang="zh-CN" dirty="0" smtClean="0">
                <a:solidFill>
                  <a:srgbClr val="7030A0"/>
                </a:solidFill>
              </a:rPr>
              <a:t>    </a:t>
            </a:r>
            <a:r>
              <a:rPr lang="zh-CN" altLang="en-US" dirty="0" smtClean="0">
                <a:solidFill>
                  <a:srgbClr val="7030A0"/>
                </a:solidFill>
              </a:rPr>
              <a:t>关键字         数据举例                     说明</a:t>
            </a:r>
            <a:endParaRPr lang="zh-CN" altLang="en-US" dirty="0">
              <a:solidFill>
                <a:srgbClr val="7030A0"/>
              </a:solidFill>
            </a:endParaRPr>
          </a:p>
        </p:txBody>
      </p:sp>
      <p:sp>
        <p:nvSpPr>
          <p:cNvPr id="8" name="矩形 7"/>
          <p:cNvSpPr/>
          <p:nvPr/>
        </p:nvSpPr>
        <p:spPr>
          <a:xfrm>
            <a:off x="251520" y="1412776"/>
            <a:ext cx="8496944"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报文关键字（</a:t>
            </a:r>
            <a:r>
              <a:rPr lang="en-US" altLang="zh-CN" sz="2000" dirty="0" smtClean="0">
                <a:latin typeface="微软雅黑" pitchFamily="34" charset="-122"/>
                <a:ea typeface="微软雅黑" pitchFamily="34" charset="-122"/>
              </a:rPr>
              <a:t>key</a:t>
            </a:r>
            <a:r>
              <a:rPr lang="zh-CN" altLang="en-US" sz="2000" dirty="0" smtClean="0">
                <a:latin typeface="微软雅黑" pitchFamily="34" charset="-122"/>
                <a:ea typeface="微软雅黑" pitchFamily="34" charset="-122"/>
              </a:rPr>
              <a:t>）列表</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5" name="TextBox 4"/>
          <p:cNvSpPr txBox="1"/>
          <p:nvPr/>
        </p:nvSpPr>
        <p:spPr>
          <a:xfrm>
            <a:off x="395536" y="1124745"/>
            <a:ext cx="8352928" cy="369332"/>
          </a:xfrm>
          <a:prstGeom prst="rect">
            <a:avLst/>
          </a:prstGeom>
          <a:noFill/>
        </p:spPr>
        <p:txBody>
          <a:bodyPr wrap="square" rtlCol="0">
            <a:spAutoFit/>
          </a:bodyPr>
          <a:lstStyle/>
          <a:p>
            <a:r>
              <a:rPr lang="en-US" altLang="zh-CN" dirty="0" smtClean="0"/>
              <a:t>    </a:t>
            </a:r>
            <a:endParaRPr lang="en-US" altLang="zh-CN" dirty="0">
              <a:latin typeface="微软雅黑" pitchFamily="34" charset="-122"/>
              <a:ea typeface="微软雅黑" pitchFamily="34" charset="-122"/>
            </a:endParaRPr>
          </a:p>
        </p:txBody>
      </p:sp>
      <p:sp>
        <p:nvSpPr>
          <p:cNvPr id="6" name="TextBox 5"/>
          <p:cNvSpPr txBox="1"/>
          <p:nvPr/>
        </p:nvSpPr>
        <p:spPr>
          <a:xfrm>
            <a:off x="323528" y="1584651"/>
            <a:ext cx="8424936" cy="4247317"/>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：请看后面介绍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需要传送的二维表格的简单形式</a:t>
            </a:r>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请看后面介绍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需要传送的二维表格的复杂形式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：请看后面介绍         </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需要传送的多维表格的复杂形式或层次对象形式“</a:t>
            </a:r>
            <a:r>
              <a:rPr lang="en-US" altLang="zh-CN" dirty="0" err="1" smtClean="0">
                <a:solidFill>
                  <a:srgbClr val="00B0F0"/>
                </a:solidFill>
                <a:latin typeface="微软雅黑" pitchFamily="34" charset="-122"/>
                <a:ea typeface="微软雅黑" pitchFamily="34" charset="-122"/>
              </a:rPr>
              <a:t>imgurl</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:”e1.png“                //</a:t>
            </a:r>
            <a:r>
              <a:rPr lang="zh-CN" altLang="en-US" dirty="0" smtClean="0">
                <a:latin typeface="微软雅黑" pitchFamily="34" charset="-122"/>
                <a:ea typeface="微软雅黑" pitchFamily="34" charset="-122"/>
              </a:rPr>
              <a:t>图片地址，对应</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中的</a:t>
            </a:r>
            <a:r>
              <a:rPr lang="en-US" altLang="zh-CN" b="1" dirty="0" smtClean="0">
                <a:solidFill>
                  <a:srgbClr val="0070C0"/>
                </a:solidFill>
              </a:rPr>
              <a:t>logo</a:t>
            </a:r>
          </a:p>
          <a:p>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term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user”,”like”,”li</a:t>
            </a:r>
            <a:r>
              <a:rPr lang="en-US" altLang="zh-CN" dirty="0" smtClean="0">
                <a:latin typeface="微软雅黑" pitchFamily="34" charset="-122"/>
                <a:ea typeface="微软雅黑" pitchFamily="34" charset="-122"/>
              </a:rPr>
              <a:t>” ]                         //</a:t>
            </a:r>
            <a:r>
              <a:rPr lang="zh-CN" altLang="en-US" dirty="0" smtClean="0">
                <a:latin typeface="微软雅黑" pitchFamily="34" charset="-122"/>
                <a:ea typeface="微软雅黑" pitchFamily="34" charset="-122"/>
              </a:rPr>
              <a:t>比对条件</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orgid</a:t>
            </a:r>
            <a:r>
              <a:rPr lang="en-US" altLang="zh-CN" dirty="0" smtClean="0">
                <a:latin typeface="微软雅黑" pitchFamily="34" charset="-122"/>
                <a:ea typeface="微软雅黑" pitchFamily="34" charset="-122"/>
              </a:rPr>
              <a:t>”:”10010”            //</a:t>
            </a:r>
            <a:r>
              <a:rPr lang="zh-CN" altLang="en-US" dirty="0" smtClean="0">
                <a:latin typeface="微软雅黑" pitchFamily="34" charset="-122"/>
                <a:ea typeface="微软雅黑" pitchFamily="34" charset="-122"/>
              </a:rPr>
              <a:t>组织</a:t>
            </a:r>
            <a:r>
              <a:rPr lang="en-US" altLang="zh-CN" dirty="0" smtClean="0">
                <a:latin typeface="微软雅黑" pitchFamily="34" charset="-122"/>
                <a:ea typeface="微软雅黑" pitchFamily="34" charset="-122"/>
              </a:rPr>
              <a:t>key</a:t>
            </a:r>
          </a:p>
          <a:p>
            <a:r>
              <a:rPr lang="en-US" altLang="zh-CN"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callback</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jsonCallBack</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当采用</a:t>
            </a:r>
            <a:r>
              <a:rPr lang="en-US" altLang="zh-CN" dirty="0" err="1" smtClean="0">
                <a:latin typeface="微软雅黑" pitchFamily="34" charset="-122"/>
                <a:ea typeface="微软雅黑" pitchFamily="34" charset="-122"/>
              </a:rPr>
              <a:t>jquery</a:t>
            </a:r>
            <a:r>
              <a:rPr lang="zh-CN" altLang="en-US" dirty="0" smtClean="0">
                <a:latin typeface="微软雅黑" pitchFamily="34" charset="-122"/>
                <a:ea typeface="微软雅黑" pitchFamily="34" charset="-122"/>
              </a:rPr>
              <a:t>请求跨域发出请求时的回发事件</a:t>
            </a:r>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errorcode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errormsg</a:t>
            </a:r>
            <a:r>
              <a:rPr lang="zh-CN" altLang="en-US" dirty="0" smtClean="0">
                <a:latin typeface="微软雅黑" pitchFamily="34" charset="-122"/>
                <a:ea typeface="微软雅黑" pitchFamily="34" charset="-122"/>
              </a:rPr>
              <a:t>”：“用户验证失败”</a:t>
            </a:r>
            <a:endParaRPr lang="en-US" altLang="zh-CN" dirty="0" smtClean="0">
              <a:latin typeface="微软雅黑" pitchFamily="34" charset="-122"/>
              <a:ea typeface="微软雅黑" pitchFamily="34" charset="-122"/>
            </a:endParaRPr>
          </a:p>
          <a:p>
            <a:endParaRPr lang="en-US" altLang="zh-CN" b="1" dirty="0" smtClean="0">
              <a:solidFill>
                <a:srgbClr val="0070C0"/>
              </a:solidFill>
              <a:latin typeface="微软雅黑" pitchFamily="34" charset="-122"/>
              <a:ea typeface="微软雅黑" pitchFamily="34" charset="-122"/>
            </a:endParaRPr>
          </a:p>
          <a:p>
            <a:r>
              <a:rPr lang="zh-CN" altLang="en-US" dirty="0" smtClean="0">
                <a:latin typeface="微软雅黑" pitchFamily="34" charset="-122"/>
                <a:ea typeface="微软雅黑" pitchFamily="34" charset="-122"/>
              </a:rPr>
              <a:t>以上为</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版中暂定的关键字列表，对于这些关键字，系统在接受和发送时会自动进行处理，相对固定，所以在使用过程中应尽量避免自己增加的</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值与当前关键字冲突。在使用过程中，请尽量使用当前系统提供的这些关键字来保存信息，一方面避免新增</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造成编程上的工作量增加，另一方面避免造成</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报文中信息量的冗余而造成系统负担增加。</a:t>
            </a:r>
            <a:endParaRPr lang="en-US" altLang="zh-CN" dirty="0" smtClean="0">
              <a:latin typeface="微软雅黑" pitchFamily="34" charset="-122"/>
              <a:ea typeface="微软雅黑" pitchFamily="34" charset="-122"/>
            </a:endParaRPr>
          </a:p>
        </p:txBody>
      </p:sp>
      <p:sp>
        <p:nvSpPr>
          <p:cNvPr id="7" name="TextBox 6"/>
          <p:cNvSpPr txBox="1"/>
          <p:nvPr/>
        </p:nvSpPr>
        <p:spPr>
          <a:xfrm>
            <a:off x="251520" y="980728"/>
            <a:ext cx="8640960" cy="369332"/>
          </a:xfrm>
          <a:prstGeom prst="rect">
            <a:avLst/>
          </a:prstGeom>
          <a:noFill/>
          <a:scene3d>
            <a:camera prst="orthographicFront"/>
            <a:lightRig rig="threePt" dir="t"/>
          </a:scene3d>
          <a:sp3d>
            <a:bevelT w="114300" prst="artDeco"/>
          </a:sp3d>
        </p:spPr>
        <p:txBody>
          <a:bodyPr wrap="square" rtlCol="0">
            <a:spAutoFit/>
          </a:bodyPr>
          <a:lstStyle/>
          <a:p>
            <a:r>
              <a:rPr lang="en-US" altLang="zh-CN" dirty="0" smtClean="0">
                <a:solidFill>
                  <a:srgbClr val="7030A0"/>
                </a:solidFill>
              </a:rPr>
              <a:t>    </a:t>
            </a:r>
            <a:r>
              <a:rPr lang="zh-CN" altLang="en-US" dirty="0" smtClean="0">
                <a:solidFill>
                  <a:srgbClr val="7030A0"/>
                </a:solidFill>
              </a:rPr>
              <a:t>关键字         数据举例                     说明</a:t>
            </a:r>
            <a:endParaRPr lang="zh-CN" altLang="en-US" dirty="0">
              <a:solidFill>
                <a:srgbClr val="7030A0"/>
              </a:solidFill>
            </a:endParaRPr>
          </a:p>
        </p:txBody>
      </p:sp>
      <p:sp>
        <p:nvSpPr>
          <p:cNvPr id="8" name="矩形 7"/>
          <p:cNvSpPr/>
          <p:nvPr/>
        </p:nvSpPr>
        <p:spPr>
          <a:xfrm>
            <a:off x="251520" y="1412776"/>
            <a:ext cx="8496944"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632311"/>
          </a:xfrm>
          <a:prstGeom prst="rect">
            <a:avLst/>
          </a:prstGeom>
          <a:noFill/>
        </p:spPr>
        <p:txBody>
          <a:bodyPr wrap="square" rtlCol="0">
            <a:spAutoFit/>
          </a:bodyPr>
          <a:lstStyle/>
          <a:p>
            <a:pPr marL="342900" indent="-342900">
              <a:buAutoNum type="arabicPlain"/>
            </a:pPr>
            <a:r>
              <a:rPr lang="zh-CN" altLang="en-US" dirty="0" smtClean="0">
                <a:latin typeface="微软雅黑" pitchFamily="34" charset="-122"/>
                <a:ea typeface="微软雅黑" pitchFamily="34" charset="-122"/>
              </a:rPr>
              <a:t>总论</a:t>
            </a:r>
            <a:endParaRPr lang="en-US" altLang="zh-CN" dirty="0" smtClean="0">
              <a:latin typeface="微软雅黑" pitchFamily="34" charset="-122"/>
              <a:ea typeface="微软雅黑" pitchFamily="34" charset="-122"/>
            </a:endParaRPr>
          </a:p>
          <a:p>
            <a:pPr marL="342900" indent="-342900"/>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说格式决定了一种数据标准的样貌，关键字决定了它的能力，那么规则就是这种数据标准的灵魂。离开了规则，前两种东西毫无用处。使用者只有完全掌握数据标准中的规则，才能灵活应用而不脱离数据标准本身，不会造成程序与数据标准的不匹配而导致程序过载。</a:t>
            </a:r>
            <a:endParaRPr lang="en-US" altLang="zh-CN" dirty="0" smtClean="0">
              <a:latin typeface="微软雅黑" pitchFamily="34" charset="-122"/>
              <a:ea typeface="微软雅黑" pitchFamily="34" charset="-122"/>
            </a:endParaRPr>
          </a:p>
          <a:p>
            <a:pPr marL="342900" indent="-342900"/>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但同时数据标准不是一成不变的，因为每一种数据标准不可能完全符合千变万化的需求，在数据标准不能符合现实需求的时候就需要升级。</a:t>
            </a:r>
            <a:endParaRPr lang="en-US" altLang="zh-CN" dirty="0" smtClean="0">
              <a:latin typeface="微软雅黑" pitchFamily="34" charset="-122"/>
              <a:ea typeface="微软雅黑" pitchFamily="34" charset="-122"/>
            </a:endParaRPr>
          </a:p>
          <a:p>
            <a:pPr marL="342900" indent="-342900"/>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下面对当前制定的</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版中的总体使用规则详细说明如下：</a:t>
            </a:r>
            <a:endParaRPr lang="en-US" altLang="zh-CN" dirty="0" smtClean="0">
              <a:latin typeface="微软雅黑" pitchFamily="34" charset="-122"/>
              <a:ea typeface="微软雅黑" pitchFamily="34" charset="-122"/>
            </a:endParaRPr>
          </a:p>
          <a:p>
            <a:pPr marL="342900" indent="-342900"/>
            <a:endParaRPr lang="en-US" altLang="zh-CN" dirty="0">
              <a:latin typeface="微软雅黑" pitchFamily="34" charset="-122"/>
              <a:ea typeface="微软雅黑" pitchFamily="34" charset="-122"/>
            </a:endParaRPr>
          </a:p>
          <a:p>
            <a:pPr marL="342900" indent="-342900"/>
            <a:r>
              <a:rPr lang="en-US" altLang="zh-CN" dirty="0" smtClean="0">
                <a:latin typeface="微软雅黑" pitchFamily="34" charset="-122"/>
                <a:ea typeface="微软雅黑" pitchFamily="34" charset="-122"/>
              </a:rPr>
              <a:t>1.1 </a:t>
            </a:r>
            <a:r>
              <a:rPr lang="zh-CN" altLang="en-US" dirty="0" smtClean="0">
                <a:latin typeface="微软雅黑" pitchFamily="34" charset="-122"/>
                <a:ea typeface="微软雅黑" pitchFamily="34" charset="-122"/>
              </a:rPr>
              <a:t>数据从简原则</a:t>
            </a:r>
            <a:endParaRPr lang="en-US" altLang="zh-CN" dirty="0" smtClean="0">
              <a:latin typeface="微软雅黑" pitchFamily="34" charset="-122"/>
              <a:ea typeface="微软雅黑" pitchFamily="34" charset="-122"/>
            </a:endParaRPr>
          </a:p>
          <a:p>
            <a:pPr marL="342900" indent="-342900"/>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原有的</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版中，对于请求和回应，都采用了如下结构：</a:t>
            </a:r>
            <a:r>
              <a:rPr lang="en-US" altLang="zh-CN" dirty="0" smtClean="0">
                <a:latin typeface="微软雅黑" pitchFamily="34" charset="-122"/>
                <a:ea typeface="微软雅黑" pitchFamily="34" charset="-122"/>
              </a:rPr>
              <a:t>  </a:t>
            </a:r>
          </a:p>
          <a:p>
            <a:pPr marL="342900" indent="-342900"/>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t>“</a:t>
            </a:r>
            <a:r>
              <a:rPr lang="en-US" altLang="zh-CN" dirty="0" smtClean="0"/>
              <a:t>mod”:”login”,</a:t>
            </a:r>
          </a:p>
          <a:p>
            <a:pPr marL="342900" indent="-342900"/>
            <a:r>
              <a:rPr lang="en-US" altLang="zh-CN" dirty="0"/>
              <a:t> </a:t>
            </a:r>
            <a:r>
              <a:rPr lang="en-US" altLang="zh-CN" dirty="0" smtClean="0"/>
              <a:t>      ”act”:”</a:t>
            </a:r>
            <a:r>
              <a:rPr lang="en-US" altLang="zh-CN" dirty="0" err="1" smtClean="0"/>
              <a:t>login_load</a:t>
            </a:r>
            <a:r>
              <a:rPr lang="en-US" altLang="zh-CN" dirty="0" smtClean="0"/>
              <a:t>”,</a:t>
            </a:r>
          </a:p>
          <a:p>
            <a:pPr marL="342900" indent="-342900"/>
            <a:r>
              <a:rPr lang="en-US" altLang="zh-CN" dirty="0"/>
              <a:t> </a:t>
            </a:r>
            <a:r>
              <a:rPr lang="en-US" altLang="zh-CN" dirty="0" smtClean="0"/>
              <a:t>      ”</a:t>
            </a:r>
            <a:r>
              <a:rPr lang="en-US" altLang="zh-CN" dirty="0" err="1" smtClean="0"/>
              <a:t>xid</a:t>
            </a:r>
            <a:r>
              <a:rPr lang="en-US" altLang="zh-CN" dirty="0" smtClean="0"/>
              <a:t>”:””,</a:t>
            </a:r>
          </a:p>
          <a:p>
            <a:pPr marL="342900" indent="-342900"/>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其实这一段数据只对请求有用，而对于回应内容完全没用，因此它属于冗余信息，应在回应信息中予以删除，以此类推，大量的无信息的</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值也应予以删除。</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报文的使用者在编码过程中应该清楚什么信息对当前任务有效，所以</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报文的使用者应在报文中剔除那些无用的信息，而信息包装层程序碰到没有出现的关键字时，就可以不予处理。</a:t>
            </a: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1.2 </a:t>
            </a:r>
            <a:r>
              <a:rPr lang="zh-CN" altLang="en-US" dirty="0" smtClean="0">
                <a:latin typeface="微软雅黑" pitchFamily="34" charset="-122"/>
                <a:ea typeface="微软雅黑" pitchFamily="34" charset="-122"/>
              </a:rPr>
              <a:t>对象思想的贯彻</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由于</a:t>
            </a:r>
            <a:r>
              <a:rPr lang="en-US" altLang="zh-CN" dirty="0" smtClean="0">
                <a:latin typeface="微软雅黑" pitchFamily="34" charset="-122"/>
                <a:ea typeface="微软雅黑" pitchFamily="34" charset="-122"/>
              </a:rPr>
              <a:t>JOSN</a:t>
            </a:r>
            <a:r>
              <a:rPr lang="zh-CN" altLang="en-US" dirty="0" smtClean="0">
                <a:latin typeface="微软雅黑" pitchFamily="34" charset="-122"/>
                <a:ea typeface="微软雅黑" pitchFamily="34" charset="-122"/>
              </a:rPr>
              <a:t>本身的键值对格式与</a:t>
            </a:r>
            <a:r>
              <a:rPr lang="en-US" altLang="zh-CN" dirty="0" err="1" smtClean="0">
                <a:latin typeface="微软雅黑" pitchFamily="34" charset="-122"/>
                <a:ea typeface="微软雅黑" pitchFamily="34" charset="-122"/>
              </a:rPr>
              <a:t>javascript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java</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c#</a:t>
            </a:r>
            <a:r>
              <a:rPr lang="zh-CN" altLang="en-US" dirty="0" smtClean="0">
                <a:latin typeface="微软雅黑" pitchFamily="34" charset="-122"/>
                <a:ea typeface="微软雅黑" pitchFamily="34" charset="-122"/>
              </a:rPr>
              <a:t>等语言中的对象思想完全契合，例如以下结构在</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上面三种语言中都可以用同样的</a:t>
            </a:r>
            <a:r>
              <a:rPr lang="en-US" altLang="zh-CN" dirty="0" err="1" smtClean="0">
                <a:latin typeface="微软雅黑" pitchFamily="34" charset="-122"/>
                <a:ea typeface="微软雅黑" pitchFamily="34" charset="-122"/>
              </a:rPr>
              <a:t>a.b.c.d</a:t>
            </a:r>
            <a:r>
              <a:rPr lang="zh-CN" altLang="en-US" dirty="0" smtClean="0">
                <a:latin typeface="微软雅黑" pitchFamily="34" charset="-122"/>
                <a:ea typeface="微软雅黑" pitchFamily="34" charset="-122"/>
              </a:rPr>
              <a:t>的方式来对</a:t>
            </a:r>
            <a:r>
              <a:rPr lang="en-US" altLang="zh-CN" dirty="0" smtClean="0">
                <a:latin typeface="微软雅黑" pitchFamily="34" charset="-122"/>
                <a:ea typeface="微软雅黑" pitchFamily="34" charset="-122"/>
              </a:rPr>
              <a:t>d</a:t>
            </a:r>
            <a:r>
              <a:rPr lang="zh-CN" altLang="en-US" dirty="0" smtClean="0">
                <a:latin typeface="微软雅黑" pitchFamily="34" charset="-122"/>
                <a:ea typeface="微软雅黑" pitchFamily="34" charset="-122"/>
              </a:rPr>
              <a:t>进行解析：</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所以在数据从某种语言中的对象模型中转换到</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串中时，应充分利用</a:t>
            </a:r>
            <a:r>
              <a:rPr lang="en-US" altLang="zh-CN" dirty="0" err="1"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结构的复用性来保留这种面向对象的结构，从而降低数据解析与打包的复杂度。</a:t>
            </a:r>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例如，以上结构转换成</a:t>
            </a:r>
            <a:r>
              <a:rPr lang="en-US" altLang="zh-CN" dirty="0" err="1"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串就是</a:t>
            </a:r>
            <a:r>
              <a:rPr lang="en-US" altLang="zh-CN" dirty="0" smtClean="0">
                <a:latin typeface="微软雅黑" pitchFamily="34" charset="-122"/>
                <a:ea typeface="微软雅黑" pitchFamily="34" charset="-122"/>
              </a:rPr>
              <a:t>{a:[{b:[{c:[d]},c1,c2]},b1,b2]}</a:t>
            </a:r>
            <a:r>
              <a:rPr lang="zh-CN" altLang="en-US" dirty="0" smtClean="0">
                <a:latin typeface="微软雅黑" pitchFamily="34" charset="-122"/>
                <a:ea typeface="微软雅黑" pitchFamily="34" charset="-122"/>
              </a:rPr>
              <a:t>，在</a:t>
            </a:r>
            <a:r>
              <a:rPr lang="en-US" altLang="zh-CN" dirty="0" smtClean="0">
                <a:latin typeface="微软雅黑" pitchFamily="34" charset="-122"/>
                <a:ea typeface="微软雅黑" pitchFamily="34" charset="-122"/>
              </a:rPr>
              <a:t>java</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c#</a:t>
            </a:r>
            <a:r>
              <a:rPr lang="zh-CN" altLang="en-US" dirty="0" smtClean="0">
                <a:latin typeface="微软雅黑" pitchFamily="34" charset="-122"/>
                <a:ea typeface="微软雅黑" pitchFamily="34" charset="-122"/>
              </a:rPr>
              <a:t>中调用都是</a:t>
            </a:r>
            <a:r>
              <a:rPr lang="en-US" altLang="zh-CN" dirty="0" err="1" smtClean="0">
                <a:latin typeface="微软雅黑" pitchFamily="34" charset="-122"/>
                <a:ea typeface="微软雅黑" pitchFamily="34" charset="-122"/>
              </a:rPr>
              <a:t>a.b.c.d</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在</a:t>
            </a:r>
            <a:r>
              <a:rPr lang="en-US" altLang="zh-CN" dirty="0" err="1" smtClean="0">
                <a:latin typeface="微软雅黑" pitchFamily="34" charset="-122"/>
                <a:ea typeface="微软雅黑" pitchFamily="34" charset="-122"/>
              </a:rPr>
              <a:t>javascript</a:t>
            </a:r>
            <a:r>
              <a:rPr lang="zh-CN" altLang="en-US" dirty="0" smtClean="0">
                <a:latin typeface="微软雅黑" pitchFamily="34" charset="-122"/>
                <a:ea typeface="微软雅黑" pitchFamily="34" charset="-122"/>
              </a:rPr>
              <a:t>中为：</a:t>
            </a:r>
            <a:r>
              <a:rPr lang="en-US" altLang="zh-CN" dirty="0" smtClean="0">
                <a:latin typeface="微软雅黑" pitchFamily="34" charset="-122"/>
                <a:ea typeface="微软雅黑" pitchFamily="34" charset="-122"/>
              </a:rPr>
              <a:t>a[0].b[0].c[0].d</a:t>
            </a:r>
          </a:p>
          <a:p>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1.3</a:t>
            </a:r>
            <a:r>
              <a:rPr lang="zh-CN" altLang="en-US" dirty="0" smtClean="0">
                <a:latin typeface="微软雅黑" pitchFamily="34" charset="-122"/>
                <a:ea typeface="微软雅黑" pitchFamily="34" charset="-122"/>
              </a:rPr>
              <a:t>面向服务的思想体现</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1.5</a:t>
            </a:r>
            <a:r>
              <a:rPr lang="zh-CN" altLang="en-US" dirty="0" smtClean="0">
                <a:latin typeface="微软雅黑" pitchFamily="34" charset="-122"/>
                <a:ea typeface="微软雅黑" pitchFamily="34" charset="-122"/>
              </a:rPr>
              <a:t>版的云结构中弱化了</a:t>
            </a:r>
            <a:r>
              <a:rPr lang="en-US" altLang="zh-CN" dirty="0" smtClean="0">
                <a:latin typeface="微软雅黑" pitchFamily="34" charset="-122"/>
                <a:ea typeface="微软雅黑" pitchFamily="34" charset="-122"/>
              </a:rPr>
              <a:t>DFAM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DECO Framework Access Management</a:t>
            </a:r>
            <a:r>
              <a:rPr lang="zh-CN" altLang="en-US" dirty="0" smtClean="0">
                <a:latin typeface="微软雅黑" pitchFamily="34" charset="-122"/>
                <a:ea typeface="微软雅黑" pitchFamily="34" charset="-122"/>
              </a:rPr>
              <a:t>）层的功能，增加了集成器层的负担，本次改版增加了</a:t>
            </a:r>
            <a:r>
              <a:rPr lang="en-US" altLang="zh-CN" dirty="0" smtClean="0">
                <a:latin typeface="微软雅黑" pitchFamily="34" charset="-122"/>
                <a:ea typeface="微软雅黑" pitchFamily="34" charset="-122"/>
              </a:rPr>
              <a:t> user</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pwd</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from</a:t>
            </a:r>
            <a:r>
              <a:rPr lang="zh-CN" altLang="en-US" dirty="0" smtClean="0">
                <a:latin typeface="微软雅黑" pitchFamily="34" charset="-122"/>
                <a:ea typeface="微软雅黑" pitchFamily="34" charset="-122"/>
              </a:rPr>
              <a:t>三个关键字，适用于</a:t>
            </a:r>
            <a:r>
              <a:rPr lang="en-US" altLang="zh-CN" dirty="0" smtClean="0">
                <a:latin typeface="微软雅黑" pitchFamily="34" charset="-122"/>
                <a:ea typeface="微软雅黑" pitchFamily="34" charset="-122"/>
              </a:rPr>
              <a:t>request</a:t>
            </a:r>
            <a:r>
              <a:rPr lang="zh-CN" altLang="en-US" dirty="0" smtClean="0">
                <a:latin typeface="微软雅黑" pitchFamily="34" charset="-122"/>
                <a:ea typeface="微软雅黑" pitchFamily="34" charset="-122"/>
              </a:rPr>
              <a:t>场景，目的是重新加强</a:t>
            </a:r>
            <a:r>
              <a:rPr lang="en-US" altLang="zh-CN" dirty="0" smtClean="0">
                <a:latin typeface="微软雅黑" pitchFamily="34" charset="-122"/>
                <a:ea typeface="微软雅黑" pitchFamily="34" charset="-122"/>
              </a:rPr>
              <a:t>DFAM</a:t>
            </a:r>
            <a:r>
              <a:rPr lang="zh-CN" altLang="en-US" dirty="0" smtClean="0">
                <a:latin typeface="微软雅黑" pitchFamily="34" charset="-122"/>
                <a:ea typeface="微软雅黑" pitchFamily="34" charset="-122"/>
              </a:rPr>
              <a:t>层的功能，以适应不同客户端的访问，并为扩展</a:t>
            </a:r>
            <a:r>
              <a:rPr lang="en-US" altLang="zh-CN" dirty="0" smtClean="0">
                <a:latin typeface="微软雅黑" pitchFamily="34" charset="-122"/>
                <a:ea typeface="微软雅黑" pitchFamily="34" charset="-122"/>
              </a:rPr>
              <a:t>DFAM</a:t>
            </a:r>
            <a:r>
              <a:rPr lang="zh-CN" altLang="en-US" dirty="0" smtClean="0">
                <a:latin typeface="微软雅黑" pitchFamily="34" charset="-122"/>
                <a:ea typeface="微软雅黑" pitchFamily="34" charset="-122"/>
              </a:rPr>
              <a:t>层中服务接口的功能，进而为服务定价做好前期准备。</a:t>
            </a:r>
            <a:endParaRPr lang="en-US" altLang="zh-CN" dirty="0">
              <a:latin typeface="微软雅黑" pitchFamily="34" charset="-122"/>
              <a:ea typeface="微软雅黑" pitchFamily="34" charset="-122"/>
            </a:endParaRPr>
          </a:p>
        </p:txBody>
      </p:sp>
      <p:sp>
        <p:nvSpPr>
          <p:cNvPr id="5" name="TextBox 4"/>
          <p:cNvSpPr txBox="1"/>
          <p:nvPr/>
        </p:nvSpPr>
        <p:spPr>
          <a:xfrm>
            <a:off x="899592" y="2348880"/>
            <a:ext cx="288032" cy="369332"/>
          </a:xfrm>
          <a:prstGeom prst="rect">
            <a:avLst/>
          </a:prstGeom>
          <a:noFill/>
        </p:spPr>
        <p:txBody>
          <a:bodyPr wrap="square" rtlCol="0">
            <a:spAutoFit/>
          </a:bodyPr>
          <a:lstStyle/>
          <a:p>
            <a:r>
              <a:rPr lang="en-US" altLang="zh-CN" dirty="0" smtClean="0"/>
              <a:t>a</a:t>
            </a:r>
            <a:endParaRPr lang="zh-CN" altLang="en-US" dirty="0"/>
          </a:p>
        </p:txBody>
      </p:sp>
      <p:sp>
        <p:nvSpPr>
          <p:cNvPr id="6" name="矩形 5"/>
          <p:cNvSpPr/>
          <p:nvPr/>
        </p:nvSpPr>
        <p:spPr>
          <a:xfrm>
            <a:off x="1259632" y="2204864"/>
            <a:ext cx="7344816"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403648" y="2276872"/>
            <a:ext cx="3528392" cy="50405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smtClean="0">
                <a:solidFill>
                  <a:schemeClr val="tx1"/>
                </a:solidFill>
              </a:rPr>
              <a:t>b</a:t>
            </a:r>
            <a:endParaRPr lang="zh-CN" altLang="en-US" dirty="0">
              <a:solidFill>
                <a:schemeClr val="tx1"/>
              </a:solidFill>
            </a:endParaRPr>
          </a:p>
        </p:txBody>
      </p:sp>
      <p:sp>
        <p:nvSpPr>
          <p:cNvPr id="8" name="矩形 7"/>
          <p:cNvSpPr/>
          <p:nvPr/>
        </p:nvSpPr>
        <p:spPr>
          <a:xfrm>
            <a:off x="5076056" y="2276872"/>
            <a:ext cx="1719808" cy="50405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b1</a:t>
            </a:r>
            <a:endParaRPr lang="zh-CN" altLang="en-US" dirty="0">
              <a:solidFill>
                <a:schemeClr val="tx1"/>
              </a:solidFill>
            </a:endParaRPr>
          </a:p>
        </p:txBody>
      </p:sp>
      <p:sp>
        <p:nvSpPr>
          <p:cNvPr id="9" name="矩形 8"/>
          <p:cNvSpPr/>
          <p:nvPr/>
        </p:nvSpPr>
        <p:spPr>
          <a:xfrm>
            <a:off x="6948264" y="2276872"/>
            <a:ext cx="1512168" cy="504056"/>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b2</a:t>
            </a:r>
            <a:endParaRPr lang="zh-CN" altLang="en-US" dirty="0">
              <a:solidFill>
                <a:schemeClr val="tx1"/>
              </a:solidFill>
            </a:endParaRPr>
          </a:p>
        </p:txBody>
      </p:sp>
      <p:sp>
        <p:nvSpPr>
          <p:cNvPr id="11" name="椭圆 10"/>
          <p:cNvSpPr/>
          <p:nvPr/>
        </p:nvSpPr>
        <p:spPr>
          <a:xfrm>
            <a:off x="1835696" y="2348880"/>
            <a:ext cx="1080120" cy="36004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c</a:t>
            </a:r>
            <a:endParaRPr lang="zh-CN" altLang="en-US" dirty="0">
              <a:solidFill>
                <a:schemeClr val="tx1"/>
              </a:solidFill>
            </a:endParaRPr>
          </a:p>
        </p:txBody>
      </p:sp>
      <p:sp>
        <p:nvSpPr>
          <p:cNvPr id="12" name="椭圆 11"/>
          <p:cNvSpPr/>
          <p:nvPr/>
        </p:nvSpPr>
        <p:spPr>
          <a:xfrm>
            <a:off x="2987824" y="2348880"/>
            <a:ext cx="1080120" cy="36004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c1</a:t>
            </a:r>
            <a:endParaRPr lang="zh-CN" altLang="en-US" dirty="0">
              <a:solidFill>
                <a:schemeClr val="tx1"/>
              </a:solidFill>
            </a:endParaRPr>
          </a:p>
        </p:txBody>
      </p:sp>
      <p:sp>
        <p:nvSpPr>
          <p:cNvPr id="13" name="椭圆 12"/>
          <p:cNvSpPr/>
          <p:nvPr/>
        </p:nvSpPr>
        <p:spPr>
          <a:xfrm>
            <a:off x="4139952" y="2348880"/>
            <a:ext cx="648072" cy="36004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c2</a:t>
            </a:r>
            <a:endParaRPr lang="zh-CN" altLang="en-US" dirty="0">
              <a:solidFill>
                <a:schemeClr val="tx1"/>
              </a:solidFill>
            </a:endParaRPr>
          </a:p>
        </p:txBody>
      </p:sp>
      <p:sp>
        <p:nvSpPr>
          <p:cNvPr id="14" name="椭圆 13"/>
          <p:cNvSpPr/>
          <p:nvPr/>
        </p:nvSpPr>
        <p:spPr>
          <a:xfrm>
            <a:off x="2483768" y="2420888"/>
            <a:ext cx="216024"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d</a:t>
            </a:r>
            <a:endParaRPr lang="zh-CN" alt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355312"/>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 </a:t>
            </a:r>
            <a:r>
              <a:rPr lang="zh-CN" altLang="en-US" dirty="0" smtClean="0">
                <a:latin typeface="微软雅黑" pitchFamily="34" charset="-122"/>
                <a:ea typeface="微软雅黑" pitchFamily="34" charset="-122"/>
              </a:rPr>
              <a:t>关键字说明</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下面对于所制定的关键字进行逐一说明。并同时对用法进行举例。</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1.4.1 </a:t>
            </a:r>
            <a:r>
              <a:rPr lang="en-US" altLang="zh-CN" dirty="0" smtClean="0">
                <a:solidFill>
                  <a:srgbClr val="00B0F0"/>
                </a:solidFill>
                <a:latin typeface="微软雅黑" pitchFamily="34" charset="-122"/>
                <a:ea typeface="微软雅黑" pitchFamily="34" charset="-122"/>
              </a:rPr>
              <a:t>user</a:t>
            </a:r>
          </a:p>
          <a:p>
            <a:r>
              <a:rPr lang="en-US" altLang="zh-CN" dirty="0" smtClean="0">
                <a:latin typeface="微软雅黑" pitchFamily="34" charset="-122"/>
                <a:ea typeface="微软雅黑" pitchFamily="34" charset="-122"/>
              </a:rPr>
              <a:t>      1.4.1.1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user</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lizhao</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1.4.1.2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1.4.1.3 </a:t>
            </a:r>
            <a:r>
              <a:rPr lang="zh-CN" altLang="en-US" dirty="0" smtClean="0">
                <a:latin typeface="微软雅黑" pitchFamily="34" charset="-122"/>
                <a:ea typeface="微软雅黑" pitchFamily="34" charset="-122"/>
              </a:rPr>
              <a:t>使用场景：所有场景，包括手机等客户端对服务接口发送请求及网页页面对服务接口发送请求。</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1.4.1.4 </a:t>
            </a:r>
            <a:r>
              <a:rPr lang="zh-CN" altLang="en-US" dirty="0" smtClean="0">
                <a:latin typeface="微软雅黑" pitchFamily="34" charset="-122"/>
                <a:ea typeface="微软雅黑" pitchFamily="34" charset="-122"/>
              </a:rPr>
              <a:t>举例：略。</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1.4.1.5 </a:t>
            </a:r>
            <a:r>
              <a:rPr lang="zh-CN" altLang="en-US" dirty="0" smtClean="0">
                <a:latin typeface="微软雅黑" pitchFamily="34" charset="-122"/>
                <a:ea typeface="微软雅黑" pitchFamily="34" charset="-122"/>
              </a:rPr>
              <a:t>说明：用户名。</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1.4.2 </a:t>
            </a:r>
            <a:r>
              <a:rPr lang="en-US" altLang="zh-CN" dirty="0" err="1" smtClean="0">
                <a:solidFill>
                  <a:srgbClr val="00B0F0"/>
                </a:solidFill>
                <a:latin typeface="微软雅黑" pitchFamily="34" charset="-122"/>
                <a:ea typeface="微软雅黑" pitchFamily="34" charset="-122"/>
              </a:rPr>
              <a:t>pwd</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1.4.2.1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pwd</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123456</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1.4.2.2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1.4.2.3 </a:t>
            </a:r>
            <a:r>
              <a:rPr lang="zh-CN" altLang="en-US" dirty="0" smtClean="0">
                <a:latin typeface="微软雅黑" pitchFamily="34" charset="-122"/>
                <a:ea typeface="微软雅黑" pitchFamily="34" charset="-122"/>
              </a:rPr>
              <a:t>使用场景：所有场景，包括手机等客户端对服务接口发送请求及网页页面对服务接口发送请求。</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1.4.2.4 </a:t>
            </a:r>
            <a:r>
              <a:rPr lang="zh-CN" altLang="en-US" dirty="0" smtClean="0">
                <a:latin typeface="微软雅黑" pitchFamily="34" charset="-122"/>
                <a:ea typeface="微软雅黑" pitchFamily="34" charset="-122"/>
              </a:rPr>
              <a:t>举例：略。</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1.4.2.5 </a:t>
            </a:r>
            <a:r>
              <a:rPr lang="zh-CN" altLang="en-US" dirty="0" smtClean="0">
                <a:latin typeface="微软雅黑" pitchFamily="34" charset="-122"/>
                <a:ea typeface="微软雅黑" pitchFamily="34" charset="-122"/>
              </a:rPr>
              <a:t>说明：密码。</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1.4.3 </a:t>
            </a:r>
            <a:r>
              <a:rPr lang="en-US" altLang="zh-CN" dirty="0" smtClean="0">
                <a:solidFill>
                  <a:srgbClr val="00B0F0"/>
                </a:solidFill>
                <a:latin typeface="微软雅黑" pitchFamily="34" charset="-122"/>
                <a:ea typeface="微软雅黑" pitchFamily="34" charset="-122"/>
              </a:rPr>
              <a:t>from</a:t>
            </a:r>
          </a:p>
          <a:p>
            <a:r>
              <a:rPr lang="en-US" altLang="zh-CN" dirty="0" smtClean="0">
                <a:latin typeface="微软雅黑" pitchFamily="34" charset="-122"/>
                <a:ea typeface="微软雅黑" pitchFamily="34" charset="-122"/>
              </a:rPr>
              <a:t>      1.4.3.1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from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ie8</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1.4.3.2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1.4.3.3 </a:t>
            </a:r>
            <a:r>
              <a:rPr lang="zh-CN" altLang="en-US" dirty="0" smtClean="0">
                <a:latin typeface="微软雅黑" pitchFamily="34" charset="-122"/>
                <a:ea typeface="微软雅黑" pitchFamily="34" charset="-122"/>
              </a:rPr>
              <a:t>使用场景：所有场景，包括手机等客户端对服务接口发送请求及网页页面对服务接口发送请求。</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1.4.3.4 </a:t>
            </a:r>
            <a:r>
              <a:rPr lang="zh-CN" altLang="en-US" dirty="0" smtClean="0">
                <a:latin typeface="微软雅黑" pitchFamily="34" charset="-122"/>
                <a:ea typeface="微软雅黑" pitchFamily="34" charset="-122"/>
              </a:rPr>
              <a:t>举例：略。</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1.4.3.5 </a:t>
            </a:r>
            <a:r>
              <a:rPr lang="zh-CN" altLang="en-US" dirty="0" smtClean="0">
                <a:latin typeface="微软雅黑" pitchFamily="34" charset="-122"/>
                <a:ea typeface="微软雅黑" pitchFamily="34" charset="-122"/>
              </a:rPr>
              <a:t>说明：此版本不做扩展，只在这里标示客户端的联络工具名称。名称标准待定。</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1.4.4 </a:t>
            </a:r>
            <a:r>
              <a:rPr lang="en-US" altLang="zh-CN" dirty="0" err="1" smtClean="0">
                <a:solidFill>
                  <a:srgbClr val="00B0F0"/>
                </a:solidFill>
                <a:latin typeface="微软雅黑" pitchFamily="34" charset="-122"/>
                <a:ea typeface="微软雅黑" pitchFamily="34" charset="-122"/>
              </a:rPr>
              <a:t>api</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1.4.4.1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api</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userService.Login.login</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1.4.4.2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1.4.4.3 </a:t>
            </a:r>
            <a:r>
              <a:rPr lang="zh-CN" altLang="en-US" dirty="0" smtClean="0">
                <a:latin typeface="微软雅黑" pitchFamily="34" charset="-122"/>
                <a:ea typeface="微软雅黑" pitchFamily="34" charset="-122"/>
              </a:rPr>
              <a:t>使用场景：所有场景，包括手机等客户端对服务接口发送请求及网页页面对服务接口发送请求。</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1.4.4.4 </a:t>
            </a:r>
            <a:r>
              <a:rPr lang="zh-CN" altLang="en-US" dirty="0" smtClean="0">
                <a:latin typeface="微软雅黑" pitchFamily="34" charset="-122"/>
                <a:ea typeface="微软雅黑" pitchFamily="34" charset="-122"/>
              </a:rPr>
              <a:t>举例：略。</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1.4.4.5 </a:t>
            </a:r>
            <a:r>
              <a:rPr lang="zh-CN" altLang="en-US" dirty="0" smtClean="0">
                <a:latin typeface="微软雅黑" pitchFamily="34" charset="-122"/>
                <a:ea typeface="微软雅黑" pitchFamily="34" charset="-122"/>
              </a:rPr>
              <a:t>说明：值分为三段</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服务在</a:t>
            </a:r>
            <a:r>
              <a:rPr lang="en-US" altLang="zh-CN" dirty="0" smtClean="0">
                <a:latin typeface="微软雅黑" pitchFamily="34" charset="-122"/>
                <a:ea typeface="微软雅黑" pitchFamily="34" charset="-122"/>
              </a:rPr>
              <a:t>DFAM</a:t>
            </a:r>
            <a:r>
              <a:rPr lang="zh-CN" altLang="en-US" dirty="0" smtClean="0">
                <a:latin typeface="微软雅黑" pitchFamily="34" charset="-122"/>
                <a:ea typeface="微软雅黑" pitchFamily="34" charset="-122"/>
              </a:rPr>
              <a:t>中的配置名</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请求的具体执行者（类名）</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请求的具体执行方法</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1.4.5</a:t>
            </a:r>
            <a:r>
              <a:rPr lang="en-US" altLang="zh-CN" dirty="0" smtClean="0">
                <a:solidFill>
                  <a:srgbClr val="00B0F0"/>
                </a:solidFill>
                <a:latin typeface="微软雅黑" pitchFamily="34" charset="-122"/>
                <a:ea typeface="微软雅黑" pitchFamily="34" charset="-122"/>
              </a:rPr>
              <a:t> token</a:t>
            </a:r>
          </a:p>
          <a:p>
            <a:r>
              <a:rPr lang="en-US" altLang="zh-CN" dirty="0" smtClean="0">
                <a:latin typeface="微软雅黑" pitchFamily="34" charset="-122"/>
                <a:ea typeface="微软雅黑" pitchFamily="34" charset="-122"/>
              </a:rPr>
              <a:t>      1.4.5.1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token</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345wfzsf423424gfsf423424gf345wfzs</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1.4.5.2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，长度为</a:t>
            </a:r>
            <a:r>
              <a:rPr lang="en-US" altLang="zh-CN" dirty="0" smtClean="0">
                <a:latin typeface="微软雅黑" pitchFamily="34" charset="-122"/>
                <a:ea typeface="微软雅黑" pitchFamily="34" charset="-122"/>
              </a:rPr>
              <a:t>32</a:t>
            </a:r>
            <a:r>
              <a:rPr lang="zh-CN" altLang="en-US" dirty="0" smtClean="0">
                <a:latin typeface="微软雅黑" pitchFamily="34" charset="-122"/>
                <a:ea typeface="微软雅黑" pitchFamily="34" charset="-122"/>
              </a:rPr>
              <a:t>位不可扩展为其他形式。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1.4.5.3 </a:t>
            </a:r>
            <a:r>
              <a:rPr lang="zh-CN" altLang="en-US" dirty="0" smtClean="0">
                <a:latin typeface="微软雅黑" pitchFamily="34" charset="-122"/>
                <a:ea typeface="微软雅黑" pitchFamily="34" charset="-122"/>
              </a:rPr>
              <a:t>使用场景：所有场景。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1.4.5.4 </a:t>
            </a:r>
            <a:r>
              <a:rPr lang="zh-CN" altLang="en-US" dirty="0" smtClean="0">
                <a:latin typeface="微软雅黑" pitchFamily="34" charset="-122"/>
                <a:ea typeface="微软雅黑" pitchFamily="34" charset="-122"/>
              </a:rPr>
              <a:t>举例：略。</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1.4.5.5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具有时效性的票据。</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1.4.6 </a:t>
            </a:r>
            <a:r>
              <a:rPr lang="en-US" altLang="zh-CN" dirty="0" err="1" smtClean="0">
                <a:solidFill>
                  <a:srgbClr val="00B0F0"/>
                </a:solidFill>
                <a:latin typeface="微软雅黑" pitchFamily="34" charset="-122"/>
                <a:ea typeface="微软雅黑" pitchFamily="34" charset="-122"/>
              </a:rPr>
              <a:t>para</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1.4.6.1 </a:t>
            </a:r>
            <a:r>
              <a:rPr lang="zh-CN" altLang="en-US" dirty="0" smtClean="0">
                <a:latin typeface="微软雅黑" pitchFamily="34" charset="-122"/>
                <a:ea typeface="微软雅黑" pitchFamily="34" charset="-122"/>
              </a:rPr>
              <a:t>格式：基本格式为</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para</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10010</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1.4.6.2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1.4.6.3 </a:t>
            </a:r>
            <a:r>
              <a:rPr lang="zh-CN" altLang="en-US" dirty="0" smtClean="0">
                <a:latin typeface="微软雅黑" pitchFamily="34" charset="-122"/>
                <a:ea typeface="微软雅黑" pitchFamily="34" charset="-122"/>
              </a:rPr>
              <a:t>使用场景：所有场景，包括手机等客户端对服务接口发送请求及网页页面对服务接口发送请求。</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1.4.6.4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中的关键字</a:t>
            </a:r>
            <a:r>
              <a:rPr lang="en-US" altLang="zh-CN" dirty="0" err="1" smtClean="0">
                <a:latin typeface="微软雅黑" pitchFamily="34" charset="-122"/>
                <a:ea typeface="微软雅黑" pitchFamily="34" charset="-122"/>
              </a:rPr>
              <a:t>xid</a:t>
            </a:r>
            <a:r>
              <a:rPr lang="zh-CN" altLang="en-US" dirty="0" smtClean="0">
                <a:latin typeface="微软雅黑" pitchFamily="34" charset="-122"/>
                <a:ea typeface="微软雅黑" pitchFamily="34" charset="-122"/>
              </a:rPr>
              <a:t>，在此取消，原功能由</a:t>
            </a:r>
            <a:r>
              <a:rPr lang="en-US" altLang="zh-CN" dirty="0" err="1" smtClean="0">
                <a:latin typeface="微软雅黑" pitchFamily="34" charset="-122"/>
                <a:ea typeface="微软雅黑" pitchFamily="34" charset="-122"/>
              </a:rPr>
              <a:t>para</a:t>
            </a:r>
            <a:r>
              <a:rPr lang="zh-CN" altLang="en-US" dirty="0" smtClean="0">
                <a:latin typeface="微软雅黑" pitchFamily="34" charset="-122"/>
                <a:ea typeface="微软雅黑" pitchFamily="34" charset="-122"/>
              </a:rPr>
              <a:t>代替。表示请求指向的</a:t>
            </a:r>
            <a:r>
              <a:rPr lang="en-US" altLang="zh-CN" dirty="0" smtClean="0">
                <a:latin typeface="微软雅黑" pitchFamily="34" charset="-122"/>
                <a:ea typeface="微软雅黑" pitchFamily="34" charset="-122"/>
              </a:rPr>
              <a:t>DFAM</a:t>
            </a:r>
            <a:r>
              <a:rPr lang="zh-CN" altLang="en-US" dirty="0" smtClean="0">
                <a:latin typeface="微软雅黑" pitchFamily="34" charset="-122"/>
                <a:ea typeface="微软雅黑" pitchFamily="34" charset="-122"/>
              </a:rPr>
              <a:t>中服务配置的具体服务方法传入的参数。</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一般情况下，当传入参数为一个时，处理为</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para</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10010</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当需要传入多个参数，例如页面选择了多个用户进行统一操作，但参数名称不发生改变时，处理为：</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para</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10010</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,”10011”,……]}</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909310"/>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当传入不同参数时，例如保存用户信息，处理为：</a:t>
            </a:r>
            <a:r>
              <a:rPr lang="en-US" altLang="zh-CN" dirty="0" smtClean="0">
                <a:latin typeface="微软雅黑" pitchFamily="34" charset="-122"/>
                <a:ea typeface="微软雅黑" pitchFamily="34" charset="-122"/>
              </a:rPr>
              <a:t> </a:t>
            </a: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para</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{“user”:”</a:t>
            </a:r>
            <a:r>
              <a:rPr lang="en-US" altLang="zh-CN" dirty="0" err="1" smtClean="0">
                <a:latin typeface="微软雅黑" pitchFamily="34" charset="-122"/>
                <a:ea typeface="微软雅黑" pitchFamily="34" charset="-122"/>
              </a:rPr>
              <a:t>lizhao”,”pwd</a:t>
            </a:r>
            <a:r>
              <a:rPr lang="en-US" altLang="zh-CN" dirty="0" smtClean="0">
                <a:latin typeface="微软雅黑" pitchFamily="34" charset="-122"/>
                <a:ea typeface="微软雅黑" pitchFamily="34" charset="-122"/>
              </a:rPr>
              <a:t>”:”123456”,……}}</a:t>
            </a:r>
            <a:r>
              <a:rPr lang="zh-CN" altLang="en-US" dirty="0" smtClean="0">
                <a:latin typeface="微软雅黑" pitchFamily="34" charset="-122"/>
                <a:ea typeface="微软雅黑" pitchFamily="34" charset="-122"/>
              </a:rPr>
              <a:t>，需要注意的是，此时出现的字段名称不一定在关键字列表中，对于这种情况，不需要考虑在关键字增补</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值，而由程序根据</a:t>
            </a:r>
            <a:r>
              <a:rPr lang="en-US" altLang="zh-CN" dirty="0" smtClean="0">
                <a:latin typeface="微软雅黑" pitchFamily="34" charset="-122"/>
                <a:ea typeface="微软雅黑" pitchFamily="34" charset="-122"/>
              </a:rPr>
              <a:t>model</a:t>
            </a:r>
            <a:r>
              <a:rPr lang="zh-CN" altLang="en-US" dirty="0" smtClean="0">
                <a:latin typeface="微软雅黑" pitchFamily="34" charset="-122"/>
                <a:ea typeface="微软雅黑" pitchFamily="34" charset="-122"/>
              </a:rPr>
              <a:t>来进行自动对接，</a:t>
            </a:r>
            <a:r>
              <a:rPr lang="zh-CN" altLang="en-US" dirty="0">
                <a:latin typeface="微软雅黑" pitchFamily="34" charset="-122"/>
                <a:ea typeface="微软雅黑" pitchFamily="34" charset="-122"/>
              </a:rPr>
              <a:t>报文</a:t>
            </a:r>
            <a:r>
              <a:rPr lang="zh-CN" altLang="en-US" dirty="0" smtClean="0">
                <a:latin typeface="微软雅黑" pitchFamily="34" charset="-122"/>
                <a:ea typeface="微软雅黑" pitchFamily="34" charset="-122"/>
              </a:rPr>
              <a:t>编写人员只需要根据</a:t>
            </a:r>
            <a:r>
              <a:rPr lang="en-US" altLang="zh-CN" dirty="0" smtClean="0">
                <a:latin typeface="微软雅黑" pitchFamily="34" charset="-122"/>
                <a:ea typeface="微软雅黑" pitchFamily="34" charset="-122"/>
              </a:rPr>
              <a:t>model</a:t>
            </a:r>
            <a:r>
              <a:rPr lang="zh-CN" altLang="en-US" dirty="0" smtClean="0">
                <a:latin typeface="微软雅黑" pitchFamily="34" charset="-122"/>
                <a:ea typeface="微软雅黑" pitchFamily="34" charset="-122"/>
              </a:rPr>
              <a:t>中的字典拼写“</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”的内容；</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r>
              <a:rPr lang="zh-CN" altLang="en-US" dirty="0">
                <a:latin typeface="微软雅黑" pitchFamily="34" charset="-122"/>
                <a:ea typeface="微软雅黑" pitchFamily="34" charset="-122"/>
              </a:rPr>
              <a:t>更</a:t>
            </a:r>
            <a:r>
              <a:rPr lang="zh-CN" altLang="en-US" dirty="0" smtClean="0">
                <a:latin typeface="微软雅黑" pitchFamily="34" charset="-122"/>
                <a:ea typeface="微软雅黑" pitchFamily="34" charset="-122"/>
              </a:rPr>
              <a:t>复杂的情况，当进行高级搜索时，处理为：</a:t>
            </a:r>
            <a:endParaRPr lang="en-US" altLang="zh-CN" dirty="0" smtClean="0">
              <a:latin typeface="微软雅黑" pitchFamily="34" charset="-122"/>
              <a:ea typeface="微软雅黑" pitchFamily="34" charset="-122"/>
            </a:endParaRPr>
          </a:p>
          <a:p>
            <a:r>
              <a:rPr lang="en-US" altLang="zh-CN" dirty="0">
                <a:latin typeface="微软雅黑" pitchFamily="34" charset="-122"/>
                <a:ea typeface="微软雅黑" pitchFamily="34" charset="-122"/>
              </a:rPr>
              <a:t> </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para</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term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user”,”like”,”li</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term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”,”=”,”123456”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term</a:t>
            </a:r>
            <a:r>
              <a:rPr lang="zh-CN" altLang="en-US" smtClean="0">
                <a:latin typeface="微软雅黑" pitchFamily="34" charset="-122"/>
                <a:ea typeface="微软雅黑" pitchFamily="34" charset="-122"/>
              </a:rPr>
              <a:t>”</a:t>
            </a:r>
            <a:r>
              <a:rPr lang="en-US" altLang="zh-CN"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”,”%12%”,”123456” ],</a:t>
            </a: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term</a:t>
            </a:r>
            <a:r>
              <a:rPr lang="zh-CN" altLang="en-US" dirty="0" smtClean="0">
                <a:latin typeface="微软雅黑" pitchFamily="34" charset="-122"/>
                <a:ea typeface="微软雅黑" pitchFamily="34" charset="-122"/>
              </a:rPr>
              <a:t>为对比条件关键字。</a:t>
            </a:r>
            <a:endParaRPr lang="en-US" altLang="zh-CN" dirty="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作为适用范围相当广泛的关键字，本版</a:t>
            </a:r>
            <a:r>
              <a:rPr lang="en-US" altLang="zh-CN" dirty="0" err="1" smtClean="0">
                <a:latin typeface="微软雅黑" pitchFamily="34" charset="-122"/>
                <a:ea typeface="微软雅黑" pitchFamily="34" charset="-122"/>
              </a:rPr>
              <a:t>para</a:t>
            </a:r>
            <a:r>
              <a:rPr lang="zh-CN" altLang="en-US" dirty="0" smtClean="0">
                <a:latin typeface="微软雅黑" pitchFamily="34" charset="-122"/>
                <a:ea typeface="微软雅黑" pitchFamily="34" charset="-122"/>
              </a:rPr>
              <a:t>可能暂时无法覆盖所有的情况，需要在使用过程中逐渐补足，同时在</a:t>
            </a:r>
            <a:r>
              <a:rPr lang="en-US" altLang="zh-CN" dirty="0" smtClean="0">
                <a:latin typeface="微软雅黑" pitchFamily="34" charset="-122"/>
                <a:ea typeface="微软雅黑" pitchFamily="34" charset="-122"/>
              </a:rPr>
              <a:t>DFAM</a:t>
            </a:r>
            <a:r>
              <a:rPr lang="zh-CN" altLang="en-US" dirty="0" smtClean="0">
                <a:latin typeface="微软雅黑" pitchFamily="34" charset="-122"/>
                <a:ea typeface="微软雅黑" pitchFamily="34" charset="-122"/>
              </a:rPr>
              <a:t>及客户端代码中补足其解析、打包的相应代码。</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6463308"/>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1.4.7 </a:t>
            </a:r>
            <a:r>
              <a:rPr lang="en-US" altLang="zh-CN" dirty="0" smtClean="0">
                <a:solidFill>
                  <a:srgbClr val="00B0F0"/>
                </a:solidFill>
                <a:latin typeface="微软雅黑" pitchFamily="34" charset="-122"/>
                <a:ea typeface="微软雅黑" pitchFamily="34" charset="-122"/>
              </a:rPr>
              <a:t>info</a:t>
            </a:r>
          </a:p>
          <a:p>
            <a:r>
              <a:rPr lang="en-US" altLang="zh-CN" dirty="0" smtClean="0">
                <a:latin typeface="微软雅黑" pitchFamily="34" charset="-122"/>
                <a:ea typeface="微软雅黑" pitchFamily="34" charset="-122"/>
              </a:rPr>
              <a:t>      1.4.7.1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info</a:t>
            </a:r>
            <a:r>
              <a:rPr lang="zh-CN" altLang="en-US" dirty="0" smtClean="0">
                <a:latin typeface="微软雅黑" pitchFamily="34" charset="-122"/>
                <a:ea typeface="微软雅黑" pitchFamily="34" charset="-122"/>
              </a:rPr>
              <a:t>”：“今天天气真好”</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1.4.7.2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1.4.7.3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1.4.7.4 </a:t>
            </a:r>
            <a:r>
              <a:rPr lang="zh-CN" altLang="en-US" dirty="0" smtClean="0">
                <a:latin typeface="微软雅黑" pitchFamily="34" charset="-122"/>
                <a:ea typeface="微软雅黑" pitchFamily="34" charset="-122"/>
              </a:rPr>
              <a:t>举例：略。</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1.4.7.5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中的关键字，在此继承，表示发送一段字符串型式的信息。</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1.4.8 </a:t>
            </a:r>
            <a:r>
              <a:rPr lang="en-US" altLang="zh-CN" dirty="0" smtClean="0">
                <a:solidFill>
                  <a:srgbClr val="00B0F0"/>
                </a:solidFill>
                <a:latin typeface="微软雅黑" pitchFamily="34" charset="-122"/>
                <a:ea typeface="微软雅黑" pitchFamily="34" charset="-122"/>
              </a:rPr>
              <a:t>start</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1.4.8.1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start</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1.4.8.2 value</a:t>
            </a:r>
            <a:r>
              <a:rPr lang="zh-CN" altLang="en-US" dirty="0" smtClean="0">
                <a:latin typeface="微软雅黑" pitchFamily="34" charset="-122"/>
                <a:ea typeface="微软雅黑" pitchFamily="34" charset="-122"/>
              </a:rPr>
              <a:t>类型</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1.4.8.3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1.4.8.4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中的关键字，在此继承，表示数据显示时或查询时开始的行索引。一般在使用时会有以下几种情况：</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报文中没有出现“</a:t>
            </a:r>
            <a:r>
              <a:rPr lang="en-US" altLang="zh-CN" dirty="0" smtClean="0">
                <a:latin typeface="微软雅黑" pitchFamily="34" charset="-122"/>
                <a:ea typeface="微软雅黑" pitchFamily="34" charset="-122"/>
              </a:rPr>
              <a:t>start</a:t>
            </a:r>
            <a:r>
              <a:rPr lang="zh-CN" altLang="en-US" dirty="0" smtClean="0">
                <a:latin typeface="微软雅黑" pitchFamily="34" charset="-122"/>
                <a:ea typeface="微软雅黑" pitchFamily="34" charset="-122"/>
              </a:rPr>
              <a:t>”，同级的所有</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全部从</a:t>
            </a:r>
            <a:r>
              <a:rPr lang="en-US" altLang="zh-CN" dirty="0" smtClean="0">
                <a:latin typeface="微软雅黑" pitchFamily="34" charset="-122"/>
                <a:ea typeface="微软雅黑" pitchFamily="34" charset="-122"/>
              </a:rPr>
              <a:t>0</a:t>
            </a:r>
            <a:r>
              <a:rPr lang="zh-CN" altLang="en-US" dirty="0" smtClean="0">
                <a:latin typeface="微软雅黑" pitchFamily="34" charset="-122"/>
                <a:ea typeface="微软雅黑" pitchFamily="34" charset="-122"/>
              </a:rPr>
              <a:t>开始索引。</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报文中出现一个</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start</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则同级的所有</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全部 从</a:t>
            </a:r>
            <a:r>
              <a:rPr lang="en-US" altLang="zh-CN" dirty="0" smtClean="0">
                <a:latin typeface="微软雅黑" pitchFamily="34" charset="-122"/>
                <a:ea typeface="微软雅黑" pitchFamily="34" charset="-122"/>
              </a:rPr>
              <a:t>1</a:t>
            </a:r>
            <a:r>
              <a:rPr lang="zh-CN" altLang="en-US" dirty="0" smtClean="0">
                <a:latin typeface="微软雅黑" pitchFamily="34" charset="-122"/>
                <a:ea typeface="微软雅黑" pitchFamily="34" charset="-122"/>
              </a:rPr>
              <a:t>开始索引。</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如果出现这种写法</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start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[“1”,”2”,”3”,”1”]}</a:t>
            </a:r>
            <a:r>
              <a:rPr lang="zh-CN" altLang="en-US" dirty="0" smtClean="0">
                <a:latin typeface="微软雅黑" pitchFamily="34" charset="-122"/>
                <a:ea typeface="微软雅黑" pitchFamily="34" charset="-122"/>
              </a:rPr>
              <a:t>，则表示后面的</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数据类型按照其出现的先后次序从</a:t>
            </a:r>
            <a:r>
              <a:rPr lang="en-US" altLang="zh-CN" dirty="0" smtClean="0">
                <a:latin typeface="微软雅黑" pitchFamily="34" charset="-122"/>
                <a:ea typeface="微软雅黑" pitchFamily="34" charset="-122"/>
              </a:rPr>
              <a:t>start</a:t>
            </a:r>
            <a:r>
              <a:rPr lang="zh-CN" altLang="en-US" dirty="0" smtClean="0">
                <a:latin typeface="微软雅黑" pitchFamily="34" charset="-122"/>
                <a:ea typeface="微软雅黑" pitchFamily="34" charset="-122"/>
              </a:rPr>
              <a:t>中领取其索引开始位置。</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1.4.9 </a:t>
            </a:r>
            <a:r>
              <a:rPr lang="en-US" altLang="zh-CN" dirty="0" smtClean="0">
                <a:solidFill>
                  <a:srgbClr val="00B0F0"/>
                </a:solidFill>
                <a:latin typeface="微软雅黑" pitchFamily="34" charset="-122"/>
                <a:ea typeface="微软雅黑" pitchFamily="34" charset="-122"/>
              </a:rPr>
              <a:t>num</a:t>
            </a:r>
          </a:p>
          <a:p>
            <a:r>
              <a:rPr lang="en-US" altLang="zh-CN" dirty="0" smtClean="0">
                <a:latin typeface="微软雅黑" pitchFamily="34" charset="-122"/>
                <a:ea typeface="微软雅黑" pitchFamily="34" charset="-122"/>
              </a:rPr>
              <a:t>      1.4.9.1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1.4.9.2 value</a:t>
            </a:r>
            <a:r>
              <a:rPr lang="zh-CN" altLang="en-US" dirty="0" smtClean="0">
                <a:latin typeface="微软雅黑" pitchFamily="34" charset="-122"/>
                <a:ea typeface="微软雅黑" pitchFamily="34" charset="-122"/>
              </a:rPr>
              <a:t>类型</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1.4.9.3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1.4.9.4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中的关键字，在此继承，表示数据显示时或查询时显示的行数。一般在使用时会有以下几种情况：</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报文中没有出现“</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”，同级的所有</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显示所有数据。</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报文中出现一个</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a:t>
            </a:r>
            <a:r>
              <a:rPr lang="zh-CN" altLang="en-US" dirty="0" smtClean="0">
                <a:latin typeface="微软雅黑" pitchFamily="34" charset="-122"/>
                <a:ea typeface="微软雅黑" pitchFamily="34" charset="-122"/>
              </a:rPr>
              <a:t>，则同级的所有</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全部 显示</a:t>
            </a:r>
            <a:r>
              <a:rPr lang="en-US" altLang="zh-CN" dirty="0" smtClean="0">
                <a:latin typeface="微软雅黑" pitchFamily="34" charset="-122"/>
                <a:ea typeface="微软雅黑" pitchFamily="34" charset="-122"/>
              </a:rPr>
              <a:t>10</a:t>
            </a:r>
            <a:r>
              <a:rPr lang="zh-CN" altLang="en-US" dirty="0" smtClean="0">
                <a:latin typeface="微软雅黑" pitchFamily="34" charset="-122"/>
                <a:ea typeface="微软雅黑" pitchFamily="34" charset="-122"/>
              </a:rPr>
              <a:t>行。</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如果出现这种写法</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[“10”,”20”,”30”,”10”]}</a:t>
            </a:r>
            <a:r>
              <a:rPr lang="zh-CN" altLang="en-US" dirty="0" smtClean="0">
                <a:latin typeface="微软雅黑" pitchFamily="34" charset="-122"/>
                <a:ea typeface="微软雅黑" pitchFamily="34" charset="-122"/>
              </a:rPr>
              <a:t>，则表示后面的</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数据类型按照其出现的先后次序从</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中领取其显示行数进行显示或传输。</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355312"/>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1.4.10 </a:t>
            </a:r>
            <a:r>
              <a:rPr lang="en-US" altLang="zh-CN" dirty="0" smtClean="0">
                <a:solidFill>
                  <a:srgbClr val="00B0F0"/>
                </a:solidFill>
                <a:latin typeface="微软雅黑" pitchFamily="34" charset="-122"/>
                <a:ea typeface="微软雅黑" pitchFamily="34" charset="-122"/>
              </a:rPr>
              <a:t>total</a:t>
            </a:r>
          </a:p>
          <a:p>
            <a:r>
              <a:rPr lang="en-US" altLang="zh-CN" dirty="0" smtClean="0">
                <a:latin typeface="微软雅黑" pitchFamily="34" charset="-122"/>
                <a:ea typeface="微软雅黑" pitchFamily="34" charset="-122"/>
              </a:rPr>
              <a:t>      1.4. 10.1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total</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”1000”}</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10.2 value</a:t>
            </a:r>
            <a:r>
              <a:rPr lang="zh-CN" altLang="en-US" dirty="0" smtClean="0">
                <a:latin typeface="微软雅黑" pitchFamily="34" charset="-122"/>
                <a:ea typeface="微软雅黑" pitchFamily="34" charset="-122"/>
              </a:rPr>
              <a:t>类型</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1.4. 10.3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1.4. 10.4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中的关键字，在此继承，表示查询数据的总体数量。一般在使用时会有以下几种情况：</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报文中没有出现“</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”，同级的所有</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在报文中不含有总数信息。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报文中出现一个</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a:t>
            </a:r>
            <a:r>
              <a:rPr lang="zh-CN" altLang="en-US" dirty="0" smtClean="0">
                <a:latin typeface="微软雅黑" pitchFamily="34" charset="-122"/>
                <a:ea typeface="微软雅黑" pitchFamily="34" charset="-122"/>
              </a:rPr>
              <a:t>，则同级的所有</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全部 数量均为</a:t>
            </a:r>
            <a:r>
              <a:rPr lang="en-US" altLang="zh-CN" dirty="0" smtClean="0">
                <a:latin typeface="微软雅黑" pitchFamily="34" charset="-122"/>
                <a:ea typeface="微软雅黑" pitchFamily="34" charset="-122"/>
              </a:rPr>
              <a:t>10</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如果出现这种写法</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a:t>
            </a:r>
            <a:r>
              <a:rPr lang="en-US" altLang="zh-CN" smtClean="0">
                <a:latin typeface="微软雅黑" pitchFamily="34" charset="-122"/>
                <a:ea typeface="微软雅黑" pitchFamily="34" charset="-122"/>
              </a:rPr>
              <a:t>[“10”,”20”,”30”,”10”]}</a:t>
            </a:r>
            <a:r>
              <a:rPr lang="zh-CN" altLang="en-US" dirty="0" smtClean="0">
                <a:latin typeface="微软雅黑" pitchFamily="34" charset="-122"/>
                <a:ea typeface="微软雅黑" pitchFamily="34" charset="-122"/>
              </a:rPr>
              <a:t>，则表示后面的</a:t>
            </a:r>
            <a:r>
              <a:rPr lang="en-US" altLang="zh-CN" dirty="0" err="1" smtClean="0">
                <a:solidFill>
                  <a:srgbClr val="00B0F0"/>
                </a:solidFill>
                <a:latin typeface="微软雅黑" pitchFamily="34" charset="-122"/>
                <a:ea typeface="微软雅黑" pitchFamily="34" charset="-122"/>
              </a:rPr>
              <a:t>arrayList</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数据类型按照其出现的先后次序从</a:t>
            </a:r>
            <a:r>
              <a:rPr lang="en-US" altLang="zh-CN" dirty="0" smtClean="0">
                <a:latin typeface="微软雅黑" pitchFamily="34" charset="-122"/>
                <a:ea typeface="微软雅黑" pitchFamily="34" charset="-122"/>
              </a:rPr>
              <a:t>num</a:t>
            </a:r>
            <a:r>
              <a:rPr lang="zh-CN" altLang="en-US" dirty="0" smtClean="0">
                <a:latin typeface="微软雅黑" pitchFamily="34" charset="-122"/>
                <a:ea typeface="微软雅黑" pitchFamily="34" charset="-122"/>
              </a:rPr>
              <a:t>中领取其数量显示或传输。</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1.4.11 </a:t>
            </a:r>
            <a:r>
              <a:rPr lang="en-US" altLang="zh-CN" dirty="0" err="1" smtClean="0">
                <a:solidFill>
                  <a:srgbClr val="00B0F0"/>
                </a:solidFill>
                <a:latin typeface="微软雅黑" pitchFamily="34" charset="-122"/>
                <a:ea typeface="微软雅黑" pitchFamily="34" charset="-122"/>
              </a:rPr>
              <a:t>dataid</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1.4. 11.1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dataid</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1000</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11.2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1.4. 11.3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1.4. 11.4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为兼容</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中存在最小数据结构，但是同时又有所区分，</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最小数据结构中的关键字 “</a:t>
            </a:r>
            <a:r>
              <a:rPr lang="en-US" altLang="zh-CN" dirty="0" smtClean="0">
                <a:latin typeface="微软雅黑" pitchFamily="34" charset="-122"/>
                <a:ea typeface="微软雅黑" pitchFamily="34" charset="-122"/>
              </a:rPr>
              <a:t>id</a:t>
            </a:r>
            <a:r>
              <a:rPr lang="zh-CN" altLang="en-US" dirty="0" smtClean="0">
                <a:latin typeface="微软雅黑" pitchFamily="34" charset="-122"/>
                <a:ea typeface="微软雅黑" pitchFamily="34" charset="-122"/>
              </a:rPr>
              <a:t>”在</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中改为</a:t>
            </a:r>
            <a:r>
              <a:rPr lang="en-US" altLang="zh-CN" dirty="0" err="1" smtClean="0">
                <a:solidFill>
                  <a:srgbClr val="00B0F0"/>
                </a:solidFill>
                <a:latin typeface="微软雅黑" pitchFamily="34" charset="-122"/>
                <a:ea typeface="微软雅黑" pitchFamily="34" charset="-122"/>
              </a:rPr>
              <a:t>dataid</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，表示数据库中物理主键。在</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版数据标准中建议使用</a:t>
            </a:r>
            <a:r>
              <a:rPr lang="en-US" altLang="zh-CN" dirty="0" err="1" smtClean="0">
                <a:latin typeface="微软雅黑" pitchFamily="34" charset="-122"/>
                <a:ea typeface="微软雅黑" pitchFamily="34" charset="-122"/>
              </a:rPr>
              <a:t>sdt</a:t>
            </a:r>
            <a:r>
              <a:rPr lang="zh-CN" altLang="en-US" dirty="0" smtClean="0">
                <a:latin typeface="微软雅黑" pitchFamily="34" charset="-122"/>
                <a:ea typeface="微软雅黑" pitchFamily="34" charset="-122"/>
              </a:rPr>
              <a:t>或</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来存储和传递原来的“最小数据结构”中保留的信息。</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1.4.12 </a:t>
            </a:r>
            <a:r>
              <a:rPr lang="en-US" altLang="zh-CN" dirty="0" err="1" smtClean="0">
                <a:solidFill>
                  <a:srgbClr val="00B0F0"/>
                </a:solidFill>
                <a:latin typeface="微软雅黑" pitchFamily="34" charset="-122"/>
                <a:ea typeface="微软雅黑" pitchFamily="34" charset="-122"/>
              </a:rPr>
              <a:t>clientid</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1.4. 12.1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clientid</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inputUser</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12.2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1.4. 12.3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1.4. 12.4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clientid</a:t>
            </a:r>
            <a:r>
              <a:rPr lang="zh-CN" altLang="en-US" dirty="0" smtClean="0">
                <a:latin typeface="微软雅黑" pitchFamily="34" charset="-122"/>
                <a:ea typeface="微软雅黑" pitchFamily="34" charset="-122"/>
              </a:rPr>
              <a:t>同时可存储客户端组件的</a:t>
            </a:r>
            <a:r>
              <a:rPr lang="en-US" altLang="zh-CN" dirty="0" smtClean="0">
                <a:latin typeface="微软雅黑" pitchFamily="34" charset="-122"/>
                <a:ea typeface="微软雅黑" pitchFamily="34" charset="-122"/>
              </a:rPr>
              <a:t>id</a:t>
            </a:r>
            <a:r>
              <a:rPr lang="zh-CN" altLang="en-US" dirty="0" smtClean="0">
                <a:latin typeface="微软雅黑" pitchFamily="34" charset="-122"/>
                <a:ea typeface="微软雅黑" pitchFamily="34" charset="-122"/>
              </a:rPr>
              <a:t>，作为数据定位信息。</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909310"/>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1.4.13 </a:t>
            </a:r>
            <a:r>
              <a:rPr lang="en-US" altLang="zh-CN" dirty="0" err="1" smtClean="0">
                <a:solidFill>
                  <a:srgbClr val="00B0F0"/>
                </a:solidFill>
                <a:latin typeface="微软雅黑" pitchFamily="34" charset="-122"/>
                <a:ea typeface="微软雅黑" pitchFamily="34" charset="-122"/>
              </a:rPr>
              <a:t>clientname</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1.4. 13.1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clientname</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inputUser</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13.2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1.4. 13.3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1.4. 13.4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为兼容</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中存在最小数据结构，但是同时又有所区分，</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最小数据结构中的关键字 “</a:t>
            </a:r>
            <a:r>
              <a:rPr lang="en-US" altLang="zh-CN" dirty="0" smtClean="0">
                <a:latin typeface="微软雅黑" pitchFamily="34" charset="-122"/>
                <a:ea typeface="微软雅黑" pitchFamily="34" charset="-122"/>
              </a:rPr>
              <a:t>name</a:t>
            </a:r>
            <a:r>
              <a:rPr lang="zh-CN" altLang="en-US" dirty="0" smtClean="0">
                <a:latin typeface="微软雅黑" pitchFamily="34" charset="-122"/>
                <a:ea typeface="微软雅黑" pitchFamily="34" charset="-122"/>
              </a:rPr>
              <a:t>” 的功能由</a:t>
            </a:r>
            <a:r>
              <a:rPr lang="en-US" altLang="zh-CN" dirty="0" err="1" smtClean="0">
                <a:solidFill>
                  <a:srgbClr val="00B0F0"/>
                </a:solidFill>
                <a:latin typeface="微软雅黑" pitchFamily="34" charset="-122"/>
                <a:ea typeface="微软雅黑" pitchFamily="34" charset="-122"/>
              </a:rPr>
              <a:t>clientname</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继承。在</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版数据标准中建议使用</a:t>
            </a:r>
            <a:r>
              <a:rPr lang="en-US" altLang="zh-CN" dirty="0" err="1" smtClean="0">
                <a:latin typeface="微软雅黑" pitchFamily="34" charset="-122"/>
                <a:ea typeface="微软雅黑" pitchFamily="34" charset="-122"/>
              </a:rPr>
              <a:t>sdt</a:t>
            </a:r>
            <a:r>
              <a:rPr lang="zh-CN" altLang="en-US" dirty="0" smtClean="0">
                <a:latin typeface="微软雅黑" pitchFamily="34" charset="-122"/>
                <a:ea typeface="微软雅黑" pitchFamily="34" charset="-122"/>
              </a:rPr>
              <a:t>或</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来存储和传递原来的“最小数据结构”中保留的信息。</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1.4.14 </a:t>
            </a:r>
            <a:r>
              <a:rPr lang="en-US" altLang="zh-CN" dirty="0" err="1" smtClean="0">
                <a:solidFill>
                  <a:srgbClr val="00B0F0"/>
                </a:solidFill>
                <a:latin typeface="微软雅黑" pitchFamily="34" charset="-122"/>
                <a:ea typeface="微软雅黑" pitchFamily="34" charset="-122"/>
              </a:rPr>
              <a:t>clientlabel</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1.4. 14.1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clientlabel</a:t>
            </a:r>
            <a:r>
              <a:rPr lang="zh-CN" altLang="en-US" dirty="0" smtClean="0">
                <a:latin typeface="微软雅黑" pitchFamily="34" charset="-122"/>
                <a:ea typeface="微软雅黑" pitchFamily="34" charset="-122"/>
              </a:rPr>
              <a:t>”：“在此输入用户名”</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14.2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1.4. 14.3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1.4. 14.4 </a:t>
            </a:r>
            <a:r>
              <a:rPr lang="zh-CN" altLang="en-US" dirty="0" smtClean="0">
                <a:latin typeface="微软雅黑" pitchFamily="34" charset="-122"/>
                <a:ea typeface="微软雅黑" pitchFamily="34" charset="-122"/>
              </a:rPr>
              <a:t>说明：</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为兼容</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中存在最小数据结构，但是同时又有所区分，</a:t>
            </a:r>
            <a:r>
              <a:rPr lang="en-US" altLang="zh-CN" dirty="0" smtClean="0">
                <a:latin typeface="微软雅黑" pitchFamily="34" charset="-122"/>
                <a:ea typeface="微软雅黑" pitchFamily="34" charset="-122"/>
              </a:rPr>
              <a:t> 2.0</a:t>
            </a:r>
            <a:r>
              <a:rPr lang="zh-CN" altLang="en-US" dirty="0" smtClean="0">
                <a:latin typeface="微软雅黑" pitchFamily="34" charset="-122"/>
                <a:ea typeface="微软雅黑" pitchFamily="34" charset="-122"/>
              </a:rPr>
              <a:t>最小数据结构中的关键字 “</a:t>
            </a:r>
            <a:r>
              <a:rPr lang="en-US" altLang="zh-CN" b="1" dirty="0" smtClean="0">
                <a:solidFill>
                  <a:srgbClr val="0070C0"/>
                </a:solidFill>
              </a:rPr>
              <a:t>label</a:t>
            </a:r>
            <a:r>
              <a:rPr lang="zh-CN" altLang="en-US" dirty="0" smtClean="0">
                <a:latin typeface="微软雅黑" pitchFamily="34" charset="-122"/>
                <a:ea typeface="微软雅黑" pitchFamily="34" charset="-122"/>
              </a:rPr>
              <a:t>”的功能在</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版中由</a:t>
            </a:r>
            <a:r>
              <a:rPr lang="en-US" altLang="zh-CN" dirty="0" err="1" smtClean="0">
                <a:solidFill>
                  <a:srgbClr val="00B0F0"/>
                </a:solidFill>
                <a:latin typeface="微软雅黑" pitchFamily="34" charset="-122"/>
                <a:ea typeface="微软雅黑" pitchFamily="34" charset="-122"/>
              </a:rPr>
              <a:t>clientlabel</a:t>
            </a:r>
            <a:r>
              <a:rPr lang="en-US" altLang="zh-CN" dirty="0" smtClean="0">
                <a:solidFill>
                  <a:srgbClr val="00B0F0"/>
                </a:solidFill>
                <a:latin typeface="微软雅黑" pitchFamily="34" charset="-122"/>
                <a:ea typeface="微软雅黑" pitchFamily="34" charset="-122"/>
              </a:rPr>
              <a:t> </a:t>
            </a:r>
            <a:r>
              <a:rPr lang="zh-CN" altLang="en-US" dirty="0" smtClean="0">
                <a:latin typeface="微软雅黑" pitchFamily="34" charset="-122"/>
                <a:ea typeface="微软雅黑" pitchFamily="34" charset="-122"/>
              </a:rPr>
              <a:t>继承。在</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版数据标准中建议使用</a:t>
            </a:r>
            <a:r>
              <a:rPr lang="en-US" altLang="zh-CN" dirty="0" err="1" smtClean="0">
                <a:latin typeface="微软雅黑" pitchFamily="34" charset="-122"/>
                <a:ea typeface="微软雅黑" pitchFamily="34" charset="-122"/>
              </a:rPr>
              <a:t>sdt</a:t>
            </a:r>
            <a:r>
              <a:rPr lang="zh-CN" altLang="en-US" dirty="0" smtClean="0">
                <a:latin typeface="微软雅黑" pitchFamily="34" charset="-122"/>
                <a:ea typeface="微软雅黑" pitchFamily="34" charset="-122"/>
              </a:rPr>
              <a:t>或</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来存储和传递原来的“最小数据结构”中保留的信息。</a:t>
            </a:r>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此外，在页面显示的附属信息由</a:t>
            </a:r>
            <a:r>
              <a:rPr lang="en-US" altLang="zh-CN" dirty="0" err="1" smtClean="0">
                <a:solidFill>
                  <a:srgbClr val="00B0F0"/>
                </a:solidFill>
                <a:latin typeface="微软雅黑" pitchFamily="34" charset="-122"/>
                <a:ea typeface="微软雅黑" pitchFamily="34" charset="-122"/>
              </a:rPr>
              <a:t>clientlabel</a:t>
            </a:r>
            <a:r>
              <a:rPr lang="zh-CN" altLang="en-US" dirty="0" smtClean="0">
                <a:latin typeface="微软雅黑" pitchFamily="34" charset="-122"/>
                <a:ea typeface="微软雅黑" pitchFamily="34" charset="-122"/>
              </a:rPr>
              <a:t>来存储。</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355312"/>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1.4.15 </a:t>
            </a:r>
            <a:r>
              <a:rPr lang="en-US" altLang="zh-CN" dirty="0" err="1" smtClean="0">
                <a:solidFill>
                  <a:srgbClr val="00B0F0"/>
                </a:solidFill>
                <a:latin typeface="微软雅黑" pitchFamily="34" charset="-122"/>
                <a:ea typeface="微软雅黑" pitchFamily="34" charset="-122"/>
              </a:rPr>
              <a:t>arraylist</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1.4. 15.1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arraylist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lizhao”,”yuankangkai</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 15.2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数组，不可扩展为其他形式。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1.4. 15.3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1.4. 15.4 </a:t>
            </a:r>
            <a:r>
              <a:rPr lang="zh-CN" altLang="en-US" dirty="0" smtClean="0">
                <a:latin typeface="微软雅黑" pitchFamily="34" charset="-122"/>
                <a:ea typeface="微软雅黑" pitchFamily="34" charset="-122"/>
              </a:rPr>
              <a:t>说明：由于关键字</a:t>
            </a:r>
            <a:r>
              <a:rPr lang="en-US" altLang="zh-CN" dirty="0" err="1" smtClean="0">
                <a:solidFill>
                  <a:srgbClr val="00B0F0"/>
                </a:solidFill>
                <a:latin typeface="微软雅黑" pitchFamily="34" charset="-122"/>
                <a:ea typeface="微软雅黑" pitchFamily="34" charset="-122"/>
              </a:rPr>
              <a:t>para</a:t>
            </a:r>
            <a:r>
              <a:rPr lang="zh-CN" altLang="en-US" dirty="0" smtClean="0">
                <a:latin typeface="微软雅黑" pitchFamily="34" charset="-122"/>
                <a:ea typeface="微软雅黑" pitchFamily="34" charset="-122"/>
              </a:rPr>
              <a:t>有过强的目的性，所以这里定义</a:t>
            </a:r>
            <a:r>
              <a:rPr lang="en-US" altLang="zh-CN" dirty="0" err="1" smtClean="0">
                <a:solidFill>
                  <a:srgbClr val="00B0F0"/>
                </a:solidFill>
                <a:latin typeface="微软雅黑" pitchFamily="34" charset="-122"/>
                <a:ea typeface="微软雅黑" pitchFamily="34" charset="-122"/>
              </a:rPr>
              <a:t>arraylist</a:t>
            </a:r>
            <a:r>
              <a:rPr lang="zh-CN" altLang="en-US" dirty="0" smtClean="0">
                <a:latin typeface="微软雅黑" pitchFamily="34" charset="-122"/>
                <a:ea typeface="微软雅黑" pitchFamily="34" charset="-122"/>
              </a:rPr>
              <a:t>关键字作为数组型数据的载体。</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1.4.16 </a:t>
            </a:r>
            <a:r>
              <a:rPr lang="en-US" altLang="zh-CN" dirty="0" err="1" smtClean="0">
                <a:solidFill>
                  <a:srgbClr val="00B0F0"/>
                </a:solidFill>
                <a:latin typeface="微软雅黑" pitchFamily="34" charset="-122"/>
                <a:ea typeface="微软雅黑" pitchFamily="34" charset="-122"/>
              </a:rPr>
              <a:t>datarow</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1.4. 16.1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datarow</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user</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lizhao</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pwd</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123456</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 16.2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 JSON </a:t>
            </a:r>
            <a:r>
              <a:rPr lang="zh-CN" altLang="en-US" dirty="0" smtClean="0">
                <a:latin typeface="微软雅黑" pitchFamily="34" charset="-122"/>
                <a:ea typeface="微软雅黑" pitchFamily="34" charset="-122"/>
              </a:rPr>
              <a:t>对象组，不可扩展为其他形式。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1.4. 16.3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1.4. 16.4 </a:t>
            </a:r>
            <a:r>
              <a:rPr lang="zh-CN" altLang="en-US" dirty="0" smtClean="0">
                <a:latin typeface="微软雅黑" pitchFamily="34" charset="-122"/>
                <a:ea typeface="微软雅黑" pitchFamily="34" charset="-122"/>
              </a:rPr>
              <a:t>说明：作为基础数据结构，虽然</a:t>
            </a:r>
            <a:r>
              <a:rPr lang="en-US" altLang="zh-CN" dirty="0" err="1" smtClean="0">
                <a:solidFill>
                  <a:srgbClr val="00B0F0"/>
                </a:solidFill>
                <a:latin typeface="微软雅黑" pitchFamily="34" charset="-122"/>
                <a:ea typeface="微软雅黑" pitchFamily="34" charset="-122"/>
              </a:rPr>
              <a:t>arraylist</a:t>
            </a:r>
            <a:r>
              <a:rPr lang="zh-CN" altLang="en-US" dirty="0" smtClean="0">
                <a:latin typeface="微软雅黑" pitchFamily="34" charset="-122"/>
                <a:ea typeface="微软雅黑" pitchFamily="34" charset="-122"/>
              </a:rPr>
              <a:t>可以运载相同类型的数据，但是其数据同质性要求不能满足某些状况下的需要，故定义</a:t>
            </a:r>
            <a:r>
              <a:rPr lang="en-US" altLang="zh-CN" dirty="0" err="1" smtClean="0">
                <a:solidFill>
                  <a:srgbClr val="00B0F0"/>
                </a:solidFill>
                <a:latin typeface="微软雅黑" pitchFamily="34" charset="-122"/>
                <a:ea typeface="微软雅黑" pitchFamily="34" charset="-122"/>
              </a:rPr>
              <a:t>datarow</a:t>
            </a:r>
            <a:r>
              <a:rPr lang="zh-CN" altLang="en-US" dirty="0" smtClean="0">
                <a:latin typeface="微软雅黑" pitchFamily="34" charset="-122"/>
                <a:ea typeface="微软雅黑" pitchFamily="34" charset="-122"/>
              </a:rPr>
              <a:t>来运载不同性质的数据。过于复杂的数据请用</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或者</a:t>
            </a:r>
            <a:r>
              <a:rPr lang="en-US" altLang="zh-CN" dirty="0" err="1" smtClean="0">
                <a:latin typeface="微软雅黑" pitchFamily="34" charset="-122"/>
                <a:ea typeface="微软雅黑" pitchFamily="34" charset="-122"/>
              </a:rPr>
              <a:t>ds</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datarow</a:t>
            </a:r>
            <a:r>
              <a:rPr lang="zh-CN" altLang="en-US" dirty="0" smtClean="0">
                <a:latin typeface="微软雅黑" pitchFamily="34" charset="-122"/>
                <a:ea typeface="微软雅黑" pitchFamily="34" charset="-122"/>
              </a:rPr>
              <a:t>运载内容如下图：</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
        <p:nvSpPr>
          <p:cNvPr id="5" name="矩形 4"/>
          <p:cNvSpPr/>
          <p:nvPr/>
        </p:nvSpPr>
        <p:spPr>
          <a:xfrm>
            <a:off x="611560" y="5373216"/>
            <a:ext cx="7920880" cy="1008112"/>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11560" y="5373216"/>
            <a:ext cx="7920880" cy="50405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611560" y="5445224"/>
            <a:ext cx="7920880" cy="369332"/>
          </a:xfrm>
          <a:prstGeom prst="rect">
            <a:avLst/>
          </a:prstGeom>
          <a:noFill/>
        </p:spPr>
        <p:txBody>
          <a:bodyPr wrap="square" rtlCol="0">
            <a:spAutoFit/>
          </a:bodyPr>
          <a:lstStyle/>
          <a:p>
            <a:r>
              <a:rPr lang="en-US" altLang="zh-CN" dirty="0" smtClean="0"/>
              <a:t>user                     </a:t>
            </a:r>
            <a:r>
              <a:rPr lang="en-US" altLang="zh-CN" dirty="0" err="1" smtClean="0"/>
              <a:t>pwd</a:t>
            </a:r>
            <a:r>
              <a:rPr lang="en-US" altLang="zh-CN" dirty="0" smtClean="0"/>
              <a:t>                          age                         color                        </a:t>
            </a:r>
            <a:r>
              <a:rPr lang="en-US" altLang="zh-CN" dirty="0" err="1" smtClean="0"/>
              <a:t>inwork</a:t>
            </a:r>
            <a:r>
              <a:rPr lang="en-US" altLang="zh-CN" dirty="0" smtClean="0"/>
              <a:t>                                                      </a:t>
            </a:r>
            <a:endParaRPr lang="zh-CN" altLang="en-US" dirty="0"/>
          </a:p>
        </p:txBody>
      </p:sp>
      <p:sp>
        <p:nvSpPr>
          <p:cNvPr id="9" name="TextBox 8"/>
          <p:cNvSpPr txBox="1"/>
          <p:nvPr/>
        </p:nvSpPr>
        <p:spPr>
          <a:xfrm>
            <a:off x="611560" y="5949280"/>
            <a:ext cx="7920880" cy="369332"/>
          </a:xfrm>
          <a:prstGeom prst="rect">
            <a:avLst/>
          </a:prstGeom>
          <a:noFill/>
        </p:spPr>
        <p:txBody>
          <a:bodyPr wrap="square" rtlCol="0">
            <a:spAutoFit/>
          </a:bodyPr>
          <a:lstStyle/>
          <a:p>
            <a:r>
              <a:rPr lang="en-US" altLang="zh-CN" dirty="0" smtClean="0"/>
              <a:t>“</a:t>
            </a:r>
            <a:r>
              <a:rPr lang="en-US" altLang="zh-CN" dirty="0" err="1" smtClean="0"/>
              <a:t>lizhao</a:t>
            </a:r>
            <a:r>
              <a:rPr lang="en-US" altLang="zh-CN" dirty="0" smtClean="0"/>
              <a:t>”             “123456”                  20                         “yellow”                        true                                                      </a:t>
            </a:r>
            <a:endParaRPr lang="zh-CN"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1.4.17 </a:t>
            </a:r>
            <a:r>
              <a:rPr lang="en-US" altLang="zh-CN" dirty="0" err="1" smtClean="0">
                <a:solidFill>
                  <a:srgbClr val="00B0F0"/>
                </a:solidFill>
                <a:latin typeface="微软雅黑" pitchFamily="34" charset="-122"/>
                <a:ea typeface="微软雅黑" pitchFamily="34" charset="-122"/>
              </a:rPr>
              <a:t>sdt</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1.4. 17.1 </a:t>
            </a:r>
            <a:r>
              <a:rPr lang="zh-CN" altLang="en-US" dirty="0" smtClean="0">
                <a:latin typeface="微软雅黑" pitchFamily="34" charset="-122"/>
                <a:ea typeface="微软雅黑" pitchFamily="34" charset="-122"/>
              </a:rPr>
              <a:t>格式：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sdt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user”,”pwd”,”age”,”color</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[“li”,”123456”,”20”,”yellow”,……],</a:t>
            </a:r>
          </a:p>
          <a:p>
            <a:r>
              <a:rPr lang="en-US" altLang="zh-CN" dirty="0" smtClean="0">
                <a:latin typeface="微软雅黑" pitchFamily="34" charset="-122"/>
                <a:ea typeface="微软雅黑" pitchFamily="34" charset="-122"/>
              </a:rPr>
              <a:t>                                [“wang”,”123”,”22”,”</a:t>
            </a:r>
            <a:r>
              <a:rPr lang="en-US" altLang="zh-CN" smtClean="0">
                <a:latin typeface="微软雅黑" pitchFamily="34" charset="-122"/>
                <a:ea typeface="微软雅黑" pitchFamily="34" charset="-122"/>
              </a:rPr>
              <a:t>red”,……],</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 </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 17.2 value</a:t>
            </a:r>
            <a:r>
              <a:rPr lang="zh-CN" altLang="en-US" dirty="0" smtClean="0">
                <a:latin typeface="微软雅黑" pitchFamily="34" charset="-122"/>
                <a:ea typeface="微软雅黑" pitchFamily="34" charset="-122"/>
              </a:rPr>
              <a:t>类型：复合</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结构，不可扩展为其他形式。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1.4. 17.3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1.4. 17.4 </a:t>
            </a:r>
            <a:r>
              <a:rPr lang="zh-CN" altLang="en-US" dirty="0" smtClean="0">
                <a:latin typeface="微软雅黑" pitchFamily="34" charset="-122"/>
                <a:ea typeface="微软雅黑" pitchFamily="34" charset="-122"/>
              </a:rPr>
              <a:t>说明：</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sdt</a:t>
            </a:r>
            <a:r>
              <a:rPr lang="zh-CN" altLang="en-US" dirty="0" smtClean="0">
                <a:latin typeface="微软雅黑" pitchFamily="34" charset="-122"/>
                <a:ea typeface="微软雅黑" pitchFamily="34" charset="-122"/>
              </a:rPr>
              <a:t>是</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版中新增的数据结构单元，即“简单二维数据表格”，是对标准</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结构的简化，便于压缩数据传输量。由于考虑到压缩性，故而忽略了数据的对象性质，所以当前结构不可扩展，以保证数据压缩的强度和效率。在使用过程中建议尽量使用这种结构来传递二维表格式数据。</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6463308"/>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1.4.18 </a:t>
            </a:r>
            <a:r>
              <a:rPr lang="en-US" altLang="zh-CN" dirty="0" err="1" smtClean="0">
                <a:solidFill>
                  <a:srgbClr val="00B0F0"/>
                </a:solidFill>
                <a:latin typeface="微软雅黑" pitchFamily="34" charset="-122"/>
                <a:ea typeface="微软雅黑" pitchFamily="34" charset="-122"/>
              </a:rPr>
              <a:t>dt</a:t>
            </a:r>
            <a:r>
              <a:rPr lang="en-US" altLang="zh-CN" dirty="0" smtClean="0">
                <a:solidFill>
                  <a:srgbClr val="00B0F0"/>
                </a:solidFill>
                <a:latin typeface="微软雅黑" pitchFamily="34" charset="-122"/>
                <a:ea typeface="微软雅黑" pitchFamily="34" charset="-122"/>
              </a:rPr>
              <a:t>   </a:t>
            </a:r>
            <a:r>
              <a:rPr lang="zh-CN" altLang="en-US" dirty="0" smtClean="0">
                <a:solidFill>
                  <a:srgbClr val="00B0F0"/>
                </a:solidFill>
                <a:latin typeface="微软雅黑" pitchFamily="34" charset="-122"/>
                <a:ea typeface="微软雅黑" pitchFamily="34" charset="-122"/>
              </a:rPr>
              <a:t>（二维数据表格）</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1.4. 18.1 </a:t>
            </a:r>
            <a:r>
              <a:rPr lang="zh-CN" altLang="en-US" dirty="0" smtClean="0">
                <a:latin typeface="微软雅黑" pitchFamily="34" charset="-122"/>
                <a:ea typeface="微软雅黑" pitchFamily="34" charset="-122"/>
              </a:rPr>
              <a:t>基本格式：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user</a:t>
            </a:r>
            <a:r>
              <a:rPr lang="zh-CN" altLang="en-US" dirty="0" smtClean="0">
                <a:latin typeface="微软雅黑" pitchFamily="34" charset="-122"/>
                <a:ea typeface="微软雅黑" pitchFamily="34" charset="-122"/>
              </a:rPr>
              <a:t>”：“李昭”，</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 :”123456”,</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age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:30,</a:t>
            </a:r>
          </a:p>
          <a:p>
            <a:r>
              <a:rPr lang="en-US" altLang="zh-CN" dirty="0" smtClean="0">
                <a:latin typeface="微软雅黑" pitchFamily="34" charset="-122"/>
                <a:ea typeface="微软雅黑" pitchFamily="34" charset="-122"/>
              </a:rPr>
              <a:t>                               “color”:”green”</a:t>
            </a:r>
          </a:p>
          <a:p>
            <a:r>
              <a:rPr lang="en-US" altLang="zh-CN" dirty="0" smtClean="0">
                <a:latin typeface="微软雅黑" pitchFamily="34" charset="-122"/>
                <a:ea typeface="微软雅黑" pitchFamily="34" charset="-122"/>
              </a:rPr>
              <a:t>		    },{user</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yuankangkai</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 :”123”,</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age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:20,</a:t>
            </a:r>
          </a:p>
          <a:p>
            <a:r>
              <a:rPr lang="en-US" altLang="zh-CN" dirty="0" smtClean="0">
                <a:latin typeface="微软雅黑" pitchFamily="34" charset="-122"/>
                <a:ea typeface="微软雅黑" pitchFamily="34" charset="-122"/>
              </a:rPr>
              <a:t>                               “color”:”blue”</a:t>
            </a:r>
          </a:p>
          <a:p>
            <a:r>
              <a:rPr lang="en-US" altLang="zh-CN" dirty="0" smtClean="0">
                <a:latin typeface="微软雅黑" pitchFamily="34" charset="-122"/>
                <a:ea typeface="微软雅黑" pitchFamily="34" charset="-122"/>
              </a:rPr>
              <a:t>                               },{user</a:t>
            </a:r>
            <a:r>
              <a:rPr lang="zh-CN" altLang="en-US" dirty="0" smtClean="0">
                <a:latin typeface="微软雅黑" pitchFamily="34" charset="-122"/>
                <a:ea typeface="微软雅黑" pitchFamily="34" charset="-122"/>
              </a:rPr>
              <a:t>”：“周联”，</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 :”123456”,</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age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:20,</a:t>
            </a:r>
          </a:p>
          <a:p>
            <a:r>
              <a:rPr lang="en-US" altLang="zh-CN" dirty="0" smtClean="0">
                <a:latin typeface="微软雅黑" pitchFamily="34" charset="-122"/>
                <a:ea typeface="微软雅黑" pitchFamily="34" charset="-122"/>
              </a:rPr>
              <a:t>                               “color”:”red”</a:t>
            </a: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1.4. 18.2 value</a:t>
            </a:r>
            <a:r>
              <a:rPr lang="zh-CN" altLang="en-US" dirty="0" smtClean="0">
                <a:latin typeface="微软雅黑" pitchFamily="34" charset="-122"/>
                <a:ea typeface="微软雅黑" pitchFamily="34" charset="-122"/>
              </a:rPr>
              <a:t>类型：复合</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结构，可扩展为其他形式。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1.4. 18.3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3707904" y="3861048"/>
            <a:ext cx="4968552" cy="288032"/>
          </a:xfrm>
          <a:prstGeom prst="round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3707904" y="3573016"/>
            <a:ext cx="4968552" cy="288032"/>
          </a:xfrm>
          <a:prstGeom prst="round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圆角矩形 5"/>
          <p:cNvSpPr/>
          <p:nvPr/>
        </p:nvSpPr>
        <p:spPr>
          <a:xfrm>
            <a:off x="3707904" y="3284984"/>
            <a:ext cx="4968552" cy="288032"/>
          </a:xfrm>
          <a:prstGeom prst="roundRect">
            <a:avLst/>
          </a:prstGeom>
          <a:solidFill>
            <a:schemeClr val="accent3">
              <a:lumMod val="60000"/>
              <a:lumOff val="40000"/>
            </a:schemeClr>
          </a:solidFill>
          <a:ln w="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632311"/>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1.4. 18.4 </a:t>
            </a:r>
            <a:r>
              <a:rPr lang="zh-CN" altLang="en-US" dirty="0" smtClean="0">
                <a:latin typeface="微软雅黑" pitchFamily="34" charset="-122"/>
                <a:ea typeface="微软雅黑" pitchFamily="34" charset="-122"/>
              </a:rPr>
              <a:t>说明：</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是</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版中新增的数据结构单元，即“二维数据表格”，继承了</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版报文中</a:t>
            </a:r>
            <a:r>
              <a:rPr lang="en-US" altLang="zh-CN" dirty="0" smtClean="0">
                <a:latin typeface="微软雅黑" pitchFamily="34" charset="-122"/>
                <a:ea typeface="微软雅黑" pitchFamily="34" charset="-122"/>
              </a:rPr>
              <a:t>list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table</a:t>
            </a:r>
            <a:r>
              <a:rPr lang="zh-CN" altLang="en-US" dirty="0" smtClean="0">
                <a:latin typeface="微软雅黑" pitchFamily="34" charset="-122"/>
                <a:ea typeface="微软雅黑" pitchFamily="34" charset="-122"/>
              </a:rPr>
              <a:t>的功能，但对</a:t>
            </a:r>
            <a:r>
              <a:rPr lang="en-US" altLang="zh-CN" dirty="0" smtClean="0">
                <a:latin typeface="微软雅黑" pitchFamily="34" charset="-122"/>
                <a:ea typeface="微软雅黑" pitchFamily="34" charset="-122"/>
              </a:rPr>
              <a:t>list</a:t>
            </a:r>
            <a:r>
              <a:rPr lang="zh-CN" altLang="en-US" dirty="0" smtClean="0">
                <a:latin typeface="微软雅黑" pitchFamily="34" charset="-122"/>
                <a:ea typeface="微软雅黑" pitchFamily="34" charset="-122"/>
              </a:rPr>
              <a:t>的功能在继承过程中进行了限制（分层只有一层）。</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为</a:t>
            </a:r>
            <a:r>
              <a:rPr lang="en-US" altLang="zh-CN" dirty="0" smtClean="0">
                <a:latin typeface="微软雅黑" pitchFamily="34" charset="-122"/>
                <a:ea typeface="微软雅黑" pitchFamily="34" charset="-122"/>
              </a:rPr>
              <a:t>2.1</a:t>
            </a:r>
            <a:r>
              <a:rPr lang="zh-CN" altLang="en-US" dirty="0" smtClean="0">
                <a:latin typeface="微软雅黑" pitchFamily="34" charset="-122"/>
                <a:ea typeface="微软雅黑" pitchFamily="34" charset="-122"/>
              </a:rPr>
              <a:t>版</a:t>
            </a:r>
            <a:r>
              <a:rPr lang="en-US" altLang="zh-CN" dirty="0" smtClean="0">
                <a:latin typeface="微软雅黑" pitchFamily="34" charset="-122"/>
                <a:ea typeface="微软雅黑" pitchFamily="34" charset="-122"/>
              </a:rPr>
              <a:t>DF</a:t>
            </a:r>
            <a:r>
              <a:rPr lang="zh-CN" altLang="en-US" dirty="0" smtClean="0">
                <a:latin typeface="微软雅黑" pitchFamily="34" charset="-122"/>
                <a:ea typeface="微软雅黑" pitchFamily="34" charset="-122"/>
              </a:rPr>
              <a:t>报文标准中表数据标准结构，能简缩为</a:t>
            </a:r>
            <a:r>
              <a:rPr lang="en-US" altLang="zh-CN" dirty="0" err="1" smtClean="0">
                <a:solidFill>
                  <a:srgbClr val="00B0F0"/>
                </a:solidFill>
                <a:latin typeface="微软雅黑" pitchFamily="34" charset="-122"/>
                <a:ea typeface="微软雅黑" pitchFamily="34" charset="-122"/>
              </a:rPr>
              <a:t>sdt</a:t>
            </a:r>
            <a:r>
              <a:rPr lang="zh-CN" altLang="en-US" dirty="0" smtClean="0">
                <a:latin typeface="微软雅黑" pitchFamily="34" charset="-122"/>
                <a:ea typeface="微软雅黑" pitchFamily="34" charset="-122"/>
              </a:rPr>
              <a:t>结构的数据请尽量使用</a:t>
            </a:r>
            <a:r>
              <a:rPr lang="en-US" altLang="zh-CN" dirty="0" err="1" smtClean="0">
                <a:solidFill>
                  <a:srgbClr val="00B0F0"/>
                </a:solidFill>
                <a:latin typeface="微软雅黑" pitchFamily="34" charset="-122"/>
                <a:ea typeface="微软雅黑" pitchFamily="34" charset="-122"/>
              </a:rPr>
              <a:t>sdt</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可扩展为如下结构：</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user</a:t>
            </a:r>
            <a:r>
              <a:rPr lang="zh-CN" altLang="en-US" dirty="0" smtClean="0">
                <a:latin typeface="微软雅黑" pitchFamily="34" charset="-122"/>
                <a:ea typeface="微软雅黑" pitchFamily="34" charset="-122"/>
              </a:rPr>
              <a:t>”：“李昭”，</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 :”123456”,</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age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:30,</a:t>
            </a:r>
          </a:p>
          <a:p>
            <a:r>
              <a:rPr lang="en-US" altLang="zh-CN" dirty="0" smtClean="0">
                <a:latin typeface="微软雅黑" pitchFamily="34" charset="-122"/>
                <a:ea typeface="微软雅黑" pitchFamily="34" charset="-122"/>
              </a:rPr>
              <a:t>                           “record1”:{“1”:”a”, “1”:”a”,……}</a:t>
            </a:r>
          </a:p>
          <a:p>
            <a:r>
              <a:rPr lang="en-US" altLang="zh-CN" dirty="0" smtClean="0">
                <a:latin typeface="微软雅黑" pitchFamily="34" charset="-122"/>
                <a:ea typeface="微软雅黑" pitchFamily="34" charset="-122"/>
              </a:rPr>
              <a:t>                           “record2”:[{</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doc</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”pp.doc</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object,……]</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“record3”:[object, object,……]</a:t>
            </a:r>
          </a:p>
          <a:p>
            <a:r>
              <a:rPr lang="en-US" altLang="zh-CN" dirty="0" smtClean="0">
                <a:latin typeface="微软雅黑" pitchFamily="34" charset="-122"/>
                <a:ea typeface="微软雅黑" pitchFamily="34" charset="-122"/>
              </a:rPr>
              <a:t>	             },{“user</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yuankangkai</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pwd</a:t>
            </a:r>
            <a:r>
              <a:rPr lang="en-US" altLang="zh-CN" dirty="0" smtClean="0">
                <a:latin typeface="微软雅黑" pitchFamily="34" charset="-122"/>
                <a:ea typeface="微软雅黑" pitchFamily="34" charset="-122"/>
              </a:rPr>
              <a:t>” :”123”,</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age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:20,</a:t>
            </a:r>
          </a:p>
          <a:p>
            <a:r>
              <a:rPr lang="en-US" altLang="zh-CN" dirty="0" smtClean="0">
                <a:latin typeface="微软雅黑" pitchFamily="34" charset="-122"/>
                <a:ea typeface="微软雅黑" pitchFamily="34" charset="-122"/>
              </a:rPr>
              <a:t>                           “record1”:……</a:t>
            </a:r>
          </a:p>
          <a:p>
            <a:r>
              <a:rPr lang="en-US" altLang="zh-CN" dirty="0" smtClean="0">
                <a:latin typeface="微软雅黑" pitchFamily="34" charset="-122"/>
                <a:ea typeface="微软雅黑" pitchFamily="34" charset="-122"/>
              </a:rPr>
              <a:t>		“record2”:……</a:t>
            </a:r>
          </a:p>
          <a:p>
            <a:r>
              <a:rPr lang="en-US" altLang="zh-CN" dirty="0" smtClean="0">
                <a:latin typeface="微软雅黑" pitchFamily="34" charset="-122"/>
                <a:ea typeface="微软雅黑" pitchFamily="34" charset="-122"/>
              </a:rPr>
              <a:t>                          “record3”:……</a:t>
            </a:r>
          </a:p>
          <a:p>
            <a:r>
              <a:rPr lang="en-US" altLang="zh-CN" dirty="0" smtClean="0">
                <a:latin typeface="微软雅黑" pitchFamily="34" charset="-122"/>
                <a:ea typeface="微软雅黑" pitchFamily="34" charset="-122"/>
              </a:rPr>
              <a:t>                          },……]</a:t>
            </a:r>
          </a:p>
          <a:p>
            <a:r>
              <a:rPr lang="en-US" altLang="zh-CN" dirty="0" smtClean="0">
                <a:latin typeface="微软雅黑" pitchFamily="34" charset="-122"/>
                <a:ea typeface="微软雅黑" pitchFamily="34" charset="-122"/>
              </a:rPr>
              <a:t>        }</a:t>
            </a:r>
          </a:p>
          <a:p>
            <a:endParaRPr lang="en-US" altLang="zh-CN" dirty="0">
              <a:latin typeface="微软雅黑" pitchFamily="34" charset="-122"/>
              <a:ea typeface="微软雅黑" pitchFamily="34" charset="-122"/>
            </a:endParaRPr>
          </a:p>
        </p:txBody>
      </p:sp>
      <p:sp>
        <p:nvSpPr>
          <p:cNvPr id="9" name="椭圆形标注 8"/>
          <p:cNvSpPr/>
          <p:nvPr/>
        </p:nvSpPr>
        <p:spPr>
          <a:xfrm>
            <a:off x="6444208" y="2204864"/>
            <a:ext cx="2376264" cy="100811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object</a:t>
            </a: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507831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在上述结构中，</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下一级的</a:t>
            </a:r>
            <a:r>
              <a:rPr lang="en-US" altLang="zh-CN" dirty="0" smtClean="0">
                <a:latin typeface="微软雅黑" pitchFamily="34" charset="-122"/>
                <a:ea typeface="微软雅黑" pitchFamily="34" charset="-122"/>
              </a:rPr>
              <a:t>child</a:t>
            </a:r>
            <a:r>
              <a:rPr lang="zh-CN" altLang="en-US" dirty="0" smtClean="0">
                <a:latin typeface="微软雅黑" pitchFamily="34" charset="-122"/>
                <a:ea typeface="微软雅黑" pitchFamily="34" charset="-122"/>
              </a:rPr>
              <a:t>元素，可以为上述三种形式，可以通过这些形式，将</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扩展为一个树形的对象结构</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，并将</a:t>
            </a:r>
            <a:r>
              <a:rPr lang="en-US" altLang="zh-CN" dirty="0" smtClean="0">
                <a:latin typeface="微软雅黑" pitchFamily="34" charset="-122"/>
                <a:ea typeface="微软雅黑" pitchFamily="34" charset="-122"/>
              </a:rPr>
              <a:t>1.4.1</a:t>
            </a:r>
            <a:r>
              <a:rPr lang="zh-CN" altLang="en-US" dirty="0" smtClean="0">
                <a:latin typeface="微软雅黑" pitchFamily="34" charset="-122"/>
                <a:ea typeface="微软雅黑" pitchFamily="34" charset="-122"/>
              </a:rPr>
              <a:t>至</a:t>
            </a:r>
            <a:r>
              <a:rPr lang="en-US" altLang="zh-CN" dirty="0" smtClean="0">
                <a:latin typeface="微软雅黑" pitchFamily="34" charset="-122"/>
                <a:ea typeface="微软雅黑" pitchFamily="34" charset="-122"/>
              </a:rPr>
              <a:t>1.4.15</a:t>
            </a:r>
            <a:r>
              <a:rPr lang="zh-CN" altLang="en-US" dirty="0" smtClean="0">
                <a:latin typeface="微软雅黑" pitchFamily="34" charset="-122"/>
                <a:ea typeface="微软雅黑" pitchFamily="34" charset="-122"/>
              </a:rPr>
              <a:t>所有的关键字包含进来。形成一个可扩充的标、树状结构的数据载体。但一般不建议继续扩展，因为这样虽然省事情，但是数据结构会增加复杂度，违背了</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轻量级数据格式的精神，造成理解上的混乱。</a:t>
            </a:r>
            <a:r>
              <a:rPr lang="en-US" altLang="zh-CN" dirty="0" smtClean="0">
                <a:latin typeface="微软雅黑" pitchFamily="34" charset="-122"/>
                <a:ea typeface="微软雅黑" pitchFamily="34" charset="-122"/>
              </a:rPr>
              <a:t> </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1.4.19 </a:t>
            </a:r>
            <a:r>
              <a:rPr lang="en-US" altLang="zh-CN" dirty="0" err="1" smtClean="0">
                <a:solidFill>
                  <a:srgbClr val="00B0F0"/>
                </a:solidFill>
                <a:latin typeface="微软雅黑" pitchFamily="34" charset="-122"/>
                <a:ea typeface="微软雅黑" pitchFamily="34" charset="-122"/>
              </a:rPr>
              <a:t>ds</a:t>
            </a:r>
            <a:r>
              <a:rPr lang="en-US" altLang="zh-CN" dirty="0" smtClean="0">
                <a:solidFill>
                  <a:srgbClr val="00B0F0"/>
                </a:solidFill>
                <a:latin typeface="微软雅黑" pitchFamily="34" charset="-122"/>
                <a:ea typeface="微软雅黑" pitchFamily="34" charset="-122"/>
              </a:rPr>
              <a:t>  </a:t>
            </a:r>
            <a:r>
              <a:rPr lang="zh-CN" altLang="en-US" dirty="0" smtClean="0">
                <a:solidFill>
                  <a:srgbClr val="00B0F0"/>
                </a:solidFill>
                <a:latin typeface="微软雅黑" pitchFamily="34" charset="-122"/>
                <a:ea typeface="微软雅黑" pitchFamily="34" charset="-122"/>
              </a:rPr>
              <a:t>（数据集）</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1.4. 19.1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dt1</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dt2</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19.2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对象数组，也就是</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或者</a:t>
            </a:r>
            <a:r>
              <a:rPr lang="en-US" altLang="zh-CN" dirty="0" err="1" smtClean="0">
                <a:latin typeface="微软雅黑" pitchFamily="34" charset="-122"/>
                <a:ea typeface="微软雅黑" pitchFamily="34" charset="-122"/>
              </a:rPr>
              <a:t>sdt</a:t>
            </a:r>
            <a:r>
              <a:rPr lang="zh-CN" altLang="en-US" dirty="0" smtClean="0">
                <a:latin typeface="微软雅黑" pitchFamily="34" charset="-122"/>
                <a:ea typeface="微软雅黑" pitchFamily="34" charset="-122"/>
              </a:rPr>
              <a:t>，可扩展为其他形式。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1.4. 19.3 </a:t>
            </a:r>
            <a:r>
              <a:rPr lang="zh-CN" altLang="en-US" dirty="0" smtClean="0">
                <a:latin typeface="微软雅黑" pitchFamily="34" charset="-122"/>
                <a:ea typeface="微软雅黑" pitchFamily="34" charset="-122"/>
              </a:rPr>
              <a:t>使用场景：全部场景。</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1.4. 19.4 </a:t>
            </a:r>
            <a:r>
              <a:rPr lang="zh-CN" altLang="en-US" dirty="0" smtClean="0">
                <a:latin typeface="微软雅黑" pitchFamily="34" charset="-122"/>
                <a:ea typeface="微软雅黑" pitchFamily="34" charset="-122"/>
              </a:rPr>
              <a:t>说明：按照访问逻辑，对一维对象的访问逻辑为：</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其对应的数据载体用</a:t>
            </a:r>
            <a:r>
              <a:rPr lang="en-US" altLang="zh-CN" dirty="0" err="1" smtClean="0">
                <a:solidFill>
                  <a:srgbClr val="00B0F0"/>
                </a:solidFill>
                <a:latin typeface="微软雅黑" pitchFamily="34" charset="-122"/>
                <a:ea typeface="微软雅黑" pitchFamily="34" charset="-122"/>
              </a:rPr>
              <a:t>arraylist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datarow</a:t>
            </a:r>
            <a:r>
              <a:rPr lang="zh-CN" altLang="en-US" dirty="0" smtClean="0">
                <a:latin typeface="微软雅黑" pitchFamily="34" charset="-122"/>
                <a:ea typeface="微软雅黑" pitchFamily="34" charset="-122"/>
              </a:rPr>
              <a:t>就可以胜任；</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cxnSp>
        <p:nvCxnSpPr>
          <p:cNvPr id="6" name="直接箭头连接符 5"/>
          <p:cNvCxnSpPr/>
          <p:nvPr/>
        </p:nvCxnSpPr>
        <p:spPr>
          <a:xfrm>
            <a:off x="1547664" y="4437112"/>
            <a:ext cx="4104456"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340768"/>
            <a:ext cx="8352928" cy="2862322"/>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cxnSp>
        <p:nvCxnSpPr>
          <p:cNvPr id="7" name="直接箭头连接符 6"/>
          <p:cNvCxnSpPr/>
          <p:nvPr/>
        </p:nvCxnSpPr>
        <p:spPr>
          <a:xfrm>
            <a:off x="2123728" y="1700807"/>
            <a:ext cx="4104456"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2123728" y="2204863"/>
            <a:ext cx="4104456"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2123728" y="2780927"/>
            <a:ext cx="4104456"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a:off x="2123728" y="3284983"/>
            <a:ext cx="4104456" cy="0"/>
          </a:xfrm>
          <a:prstGeom prst="straightConnector1">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26" name="肘形连接符 25"/>
          <p:cNvCxnSpPr/>
          <p:nvPr/>
        </p:nvCxnSpPr>
        <p:spPr>
          <a:xfrm rot="10800000" flipV="1">
            <a:off x="2123728" y="1844823"/>
            <a:ext cx="4032448" cy="360040"/>
          </a:xfrm>
          <a:prstGeom prst="bentConnector3">
            <a:avLst>
              <a:gd name="adj1" fmla="val 10418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6156176" y="1700807"/>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肘形连接符 30"/>
          <p:cNvCxnSpPr/>
          <p:nvPr/>
        </p:nvCxnSpPr>
        <p:spPr>
          <a:xfrm rot="10800000" flipV="1">
            <a:off x="2123728" y="2420887"/>
            <a:ext cx="4032448" cy="360040"/>
          </a:xfrm>
          <a:prstGeom prst="bentConnector3">
            <a:avLst>
              <a:gd name="adj1" fmla="val 104423"/>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6156176" y="2204863"/>
            <a:ext cx="0" cy="216024"/>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肘形连接符 35"/>
          <p:cNvCxnSpPr/>
          <p:nvPr/>
        </p:nvCxnSpPr>
        <p:spPr>
          <a:xfrm rot="10800000" flipV="1">
            <a:off x="2123728" y="2924943"/>
            <a:ext cx="4032448" cy="360040"/>
          </a:xfrm>
          <a:prstGeom prst="bentConnector3">
            <a:avLst>
              <a:gd name="adj1" fmla="val 104184"/>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6156176" y="2780927"/>
            <a:ext cx="0" cy="144016"/>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467544" y="980728"/>
            <a:ext cx="8352928" cy="4524315"/>
          </a:xfrm>
          <a:prstGeom prst="rect">
            <a:avLst/>
          </a:prstGeom>
          <a:noFill/>
        </p:spPr>
        <p:txBody>
          <a:bodyPr wrap="square" rtlCol="0">
            <a:spAutoFit/>
          </a:bodyPr>
          <a:lstStyle/>
          <a:p>
            <a:r>
              <a:rPr lang="zh-CN" altLang="en-US" dirty="0" smtClean="0">
                <a:latin typeface="微软雅黑" pitchFamily="34" charset="-122"/>
                <a:ea typeface="微软雅黑" pitchFamily="34" charset="-122"/>
              </a:rPr>
              <a:t>        对二维对象的访问逻辑为：</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zh-CN" altLang="en-US" dirty="0" smtClean="0">
                <a:latin typeface="微软雅黑" pitchFamily="34" charset="-122"/>
                <a:ea typeface="微软雅黑" pitchFamily="34" charset="-122"/>
              </a:rPr>
              <a:t>        其对应的数据载体用</a:t>
            </a:r>
            <a:r>
              <a:rPr lang="en-US" altLang="zh-CN" dirty="0" err="1" smtClean="0">
                <a:solidFill>
                  <a:srgbClr val="00B0F0"/>
                </a:solidFill>
                <a:latin typeface="微软雅黑" pitchFamily="34" charset="-122"/>
                <a:ea typeface="微软雅黑" pitchFamily="34" charset="-122"/>
              </a:rPr>
              <a:t>sdt</a:t>
            </a:r>
            <a:r>
              <a:rPr lang="zh-CN" altLang="en-US" dirty="0" smtClean="0">
                <a:solidFill>
                  <a:srgbClr val="00B0F0"/>
                </a:solidFill>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dt</a:t>
            </a:r>
            <a:r>
              <a:rPr lang="zh-CN" altLang="en-US" dirty="0" smtClean="0">
                <a:latin typeface="微软雅黑" pitchFamily="34" charset="-122"/>
                <a:ea typeface="微软雅黑" pitchFamily="34" charset="-122"/>
              </a:rPr>
              <a:t>就可以胜任；</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对于三维数据，则需要采用立方体形式来承载，从而将三维数据转换为线性数据（一维数据）进行传输。故</a:t>
            </a:r>
            <a:r>
              <a:rPr lang="en-US" altLang="zh-CN" dirty="0" err="1" smtClean="0">
                <a:latin typeface="微软雅黑" pitchFamily="34" charset="-122"/>
                <a:ea typeface="微软雅黑" pitchFamily="34" charset="-122"/>
              </a:rPr>
              <a:t>ds</a:t>
            </a:r>
            <a:r>
              <a:rPr lang="zh-CN" altLang="en-US" dirty="0" smtClean="0">
                <a:latin typeface="微软雅黑" pitchFamily="34" charset="-122"/>
                <a:ea typeface="微软雅黑" pitchFamily="34" charset="-122"/>
              </a:rPr>
              <a:t>的格式设计充分考虑到前面关键字的复用性，采用</a:t>
            </a:r>
            <a:r>
              <a:rPr lang="en-US" altLang="zh-CN" dirty="0" err="1" smtClean="0">
                <a:latin typeface="微软雅黑" pitchFamily="34" charset="-122"/>
                <a:ea typeface="微软雅黑" pitchFamily="34" charset="-122"/>
              </a:rPr>
              <a:t>dt</a:t>
            </a:r>
            <a:r>
              <a:rPr lang="zh-CN" altLang="en-US" dirty="0" smtClean="0">
                <a:latin typeface="微软雅黑" pitchFamily="34" charset="-122"/>
                <a:ea typeface="微软雅黑" pitchFamily="34" charset="-122"/>
              </a:rPr>
              <a:t>队列来运载数据。需要注意的是，这里没有使用</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数组而采用了“</a:t>
            </a:r>
            <a:r>
              <a:rPr lang="en-US" altLang="zh-CN" dirty="0" smtClean="0">
                <a:latin typeface="微软雅黑" pitchFamily="34" charset="-122"/>
                <a:ea typeface="微软雅黑" pitchFamily="34" charset="-122"/>
              </a:rPr>
              <a:t>dt1</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dt2</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这样的对象队列，是为了便于区分表格， “</a:t>
            </a:r>
            <a:r>
              <a:rPr lang="en-US" altLang="zh-CN" dirty="0" smtClean="0">
                <a:latin typeface="微软雅黑" pitchFamily="34" charset="-122"/>
                <a:ea typeface="微软雅黑" pitchFamily="34" charset="-122"/>
              </a:rPr>
              <a:t>dt1</a:t>
            </a:r>
            <a:r>
              <a:rPr lang="zh-CN" altLang="en-US" dirty="0" smtClean="0">
                <a:latin typeface="微软雅黑" pitchFamily="34" charset="-122"/>
                <a:ea typeface="微软雅黑" pitchFamily="34" charset="-122"/>
              </a:rPr>
              <a:t>”为自定义的二维表格名称。</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ds</a:t>
            </a:r>
            <a:r>
              <a:rPr lang="zh-CN" altLang="en-US" dirty="0" smtClean="0">
                <a:latin typeface="微软雅黑" pitchFamily="34" charset="-122"/>
                <a:ea typeface="微软雅黑" pitchFamily="34" charset="-122"/>
              </a:rPr>
              <a:t>的访问逻辑如下：</a:t>
            </a:r>
            <a:endParaRPr lang="zh-CN"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899592" y="1268760"/>
            <a:ext cx="5328592" cy="28083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1331640" y="1628800"/>
            <a:ext cx="5328592" cy="2808312"/>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1763688" y="1988840"/>
            <a:ext cx="5328592" cy="280831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1151112" y="2420888"/>
            <a:ext cx="7992888" cy="2862322"/>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1  2  3  4  5  6  7  8  9  10  11  12  13</a:t>
            </a:r>
          </a:p>
          <a:p>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cxnSp>
        <p:nvCxnSpPr>
          <p:cNvPr id="7" name="直接箭头连接符 6"/>
          <p:cNvCxnSpPr/>
          <p:nvPr/>
        </p:nvCxnSpPr>
        <p:spPr>
          <a:xfrm>
            <a:off x="2879304" y="2780927"/>
            <a:ext cx="4104456"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2879304" y="3284983"/>
            <a:ext cx="4104456"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2879304" y="3861047"/>
            <a:ext cx="4104456"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a:off x="2879304" y="4365103"/>
            <a:ext cx="4104456"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肘形连接符 25"/>
          <p:cNvCxnSpPr/>
          <p:nvPr/>
        </p:nvCxnSpPr>
        <p:spPr>
          <a:xfrm rot="10800000" flipV="1">
            <a:off x="2879304" y="2924943"/>
            <a:ext cx="4032448" cy="360040"/>
          </a:xfrm>
          <a:prstGeom prst="bentConnector3">
            <a:avLst>
              <a:gd name="adj1" fmla="val 10418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6911752" y="2780927"/>
            <a:ext cx="0" cy="14401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肘形连接符 30"/>
          <p:cNvCxnSpPr/>
          <p:nvPr/>
        </p:nvCxnSpPr>
        <p:spPr>
          <a:xfrm rot="10800000" flipV="1">
            <a:off x="2879304" y="3501007"/>
            <a:ext cx="4032448" cy="360040"/>
          </a:xfrm>
          <a:prstGeom prst="bentConnector3">
            <a:avLst>
              <a:gd name="adj1" fmla="val 104423"/>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6911752" y="3284983"/>
            <a:ext cx="0" cy="2160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肘形连接符 35"/>
          <p:cNvCxnSpPr/>
          <p:nvPr/>
        </p:nvCxnSpPr>
        <p:spPr>
          <a:xfrm rot="10800000" flipV="1">
            <a:off x="2879304" y="4005063"/>
            <a:ext cx="4032448" cy="360040"/>
          </a:xfrm>
          <a:prstGeom prst="bentConnector3">
            <a:avLst>
              <a:gd name="adj1" fmla="val 10418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6911752" y="3861047"/>
            <a:ext cx="0" cy="14401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肘形连接符 21"/>
          <p:cNvCxnSpPr>
            <a:endCxn id="29" idx="3"/>
          </p:cNvCxnSpPr>
          <p:nvPr/>
        </p:nvCxnSpPr>
        <p:spPr>
          <a:xfrm rot="10800000">
            <a:off x="1520160" y="1844824"/>
            <a:ext cx="5428105" cy="2736304"/>
          </a:xfrm>
          <a:prstGeom prst="bentConnector2">
            <a:avLst/>
          </a:prstGeom>
          <a:ln w="158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9" name="五角星 28"/>
          <p:cNvSpPr/>
          <p:nvPr/>
        </p:nvSpPr>
        <p:spPr>
          <a:xfrm>
            <a:off x="1403648" y="1700808"/>
            <a:ext cx="144016" cy="14401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1475656" y="1268760"/>
            <a:ext cx="504056" cy="369332"/>
          </a:xfrm>
          <a:prstGeom prst="rect">
            <a:avLst/>
          </a:prstGeom>
          <a:noFill/>
        </p:spPr>
        <p:txBody>
          <a:bodyPr wrap="square" rtlCol="0">
            <a:spAutoFit/>
          </a:bodyPr>
          <a:lstStyle/>
          <a:p>
            <a:r>
              <a:rPr lang="en-US" altLang="zh-CN" dirty="0" smtClean="0">
                <a:solidFill>
                  <a:schemeClr val="bg1"/>
                </a:solidFill>
              </a:rPr>
              <a:t>dt3</a:t>
            </a:r>
            <a:endParaRPr lang="zh-CN" altLang="en-US" dirty="0">
              <a:solidFill>
                <a:schemeClr val="bg1"/>
              </a:solidFill>
            </a:endParaRPr>
          </a:p>
        </p:txBody>
      </p:sp>
      <p:sp>
        <p:nvSpPr>
          <p:cNvPr id="34" name="TextBox 33"/>
          <p:cNvSpPr txBox="1"/>
          <p:nvPr/>
        </p:nvSpPr>
        <p:spPr>
          <a:xfrm>
            <a:off x="1907704" y="1628800"/>
            <a:ext cx="504056" cy="369332"/>
          </a:xfrm>
          <a:prstGeom prst="rect">
            <a:avLst/>
          </a:prstGeom>
          <a:noFill/>
        </p:spPr>
        <p:txBody>
          <a:bodyPr wrap="square" rtlCol="0">
            <a:spAutoFit/>
          </a:bodyPr>
          <a:lstStyle/>
          <a:p>
            <a:r>
              <a:rPr lang="en-US" altLang="zh-CN" dirty="0" smtClean="0"/>
              <a:t>dt2</a:t>
            </a:r>
            <a:endParaRPr lang="zh-CN" altLang="en-US" dirty="0"/>
          </a:p>
        </p:txBody>
      </p:sp>
      <p:cxnSp>
        <p:nvCxnSpPr>
          <p:cNvPr id="53" name="直接连接符 52"/>
          <p:cNvCxnSpPr/>
          <p:nvPr/>
        </p:nvCxnSpPr>
        <p:spPr>
          <a:xfrm flipV="1">
            <a:off x="6948264" y="4365104"/>
            <a:ext cx="0" cy="2160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411760" y="2060848"/>
            <a:ext cx="504056" cy="369332"/>
          </a:xfrm>
          <a:prstGeom prst="rect">
            <a:avLst/>
          </a:prstGeom>
          <a:noFill/>
        </p:spPr>
        <p:txBody>
          <a:bodyPr wrap="square" rtlCol="0">
            <a:spAutoFit/>
          </a:bodyPr>
          <a:lstStyle/>
          <a:p>
            <a:r>
              <a:rPr lang="en-US" altLang="zh-CN" dirty="0" smtClean="0"/>
              <a:t>dt1</a:t>
            </a:r>
            <a:endParaRPr lang="zh-CN" altLang="en-US" dirty="0"/>
          </a:p>
        </p:txBody>
      </p:sp>
      <p:sp>
        <p:nvSpPr>
          <p:cNvPr id="25" name="TextBox 24"/>
          <p:cNvSpPr txBox="1"/>
          <p:nvPr/>
        </p:nvSpPr>
        <p:spPr>
          <a:xfrm>
            <a:off x="395536" y="5085184"/>
            <a:ext cx="8280920" cy="1200329"/>
          </a:xfrm>
          <a:prstGeom prst="rect">
            <a:avLst/>
          </a:prstGeom>
          <a:noFill/>
        </p:spPr>
        <p:txBody>
          <a:bodyPr wrap="square" rtlCol="0">
            <a:spAutoFit/>
          </a:bodyPr>
          <a:lstStyle/>
          <a:p>
            <a:r>
              <a:rPr lang="zh-CN" altLang="en-US" dirty="0" smtClean="0">
                <a:latin typeface="黑体" pitchFamily="2" charset="-122"/>
                <a:ea typeface="黑体" pitchFamily="2" charset="-122"/>
              </a:rPr>
              <a:t>对于上述规则，</a:t>
            </a:r>
            <a:r>
              <a:rPr lang="en-US" altLang="zh-CN" dirty="0" err="1" smtClean="0">
                <a:latin typeface="黑体" pitchFamily="2" charset="-122"/>
                <a:ea typeface="黑体" pitchFamily="2" charset="-122"/>
              </a:rPr>
              <a:t>ds</a:t>
            </a:r>
            <a:r>
              <a:rPr lang="zh-CN" altLang="en-US" dirty="0" smtClean="0">
                <a:latin typeface="黑体" pitchFamily="2" charset="-122"/>
                <a:ea typeface="黑体" pitchFamily="2" charset="-122"/>
              </a:rPr>
              <a:t>已经能够满足大多数情况下的应用。</a:t>
            </a:r>
            <a:endParaRPr lang="en-US" altLang="zh-CN" dirty="0" smtClean="0">
              <a:latin typeface="黑体" pitchFamily="2" charset="-122"/>
              <a:ea typeface="黑体" pitchFamily="2" charset="-122"/>
            </a:endParaRPr>
          </a:p>
          <a:p>
            <a:r>
              <a:rPr lang="zh-CN" altLang="en-US" dirty="0" smtClean="0">
                <a:latin typeface="黑体" pitchFamily="2" charset="-122"/>
                <a:ea typeface="黑体" pitchFamily="2" charset="-122"/>
              </a:rPr>
              <a:t>    有人可能要问四维以上的数据如何处理，对于四维数据，最佳的处理办法是采用</a:t>
            </a:r>
            <a:r>
              <a:rPr lang="en-US" altLang="zh-CN" dirty="0" smtClean="0">
                <a:latin typeface="黑体" pitchFamily="2" charset="-122"/>
                <a:ea typeface="黑体" pitchFamily="2" charset="-122"/>
              </a:rPr>
              <a:t>【</a:t>
            </a:r>
            <a:r>
              <a:rPr lang="zh-CN" altLang="en-US" dirty="0" smtClean="0">
                <a:latin typeface="黑体" pitchFamily="2" charset="-122"/>
                <a:ea typeface="黑体" pitchFamily="2" charset="-122"/>
              </a:rPr>
              <a:t>长，宽，高，密度</a:t>
            </a:r>
            <a:r>
              <a:rPr lang="en-US" altLang="zh-CN" dirty="0" smtClean="0">
                <a:latin typeface="黑体" pitchFamily="2" charset="-122"/>
                <a:ea typeface="黑体" pitchFamily="2" charset="-122"/>
              </a:rPr>
              <a:t>】</a:t>
            </a:r>
            <a:r>
              <a:rPr lang="zh-CN" altLang="en-US" dirty="0" smtClean="0">
                <a:latin typeface="黑体" pitchFamily="2" charset="-122"/>
                <a:ea typeface="黑体" pitchFamily="2" charset="-122"/>
              </a:rPr>
              <a:t>的数据模型，但是</a:t>
            </a:r>
            <a:r>
              <a:rPr lang="en-US" altLang="zh-CN" dirty="0" smtClean="0">
                <a:latin typeface="黑体" pitchFamily="2" charset="-122"/>
                <a:ea typeface="黑体" pitchFamily="2" charset="-122"/>
              </a:rPr>
              <a:t>DF</a:t>
            </a:r>
            <a:r>
              <a:rPr lang="zh-CN" altLang="en-US" dirty="0" smtClean="0">
                <a:latin typeface="黑体" pitchFamily="2" charset="-122"/>
                <a:ea typeface="黑体" pitchFamily="2" charset="-122"/>
              </a:rPr>
              <a:t>报文貌似不用于处理空间等逻辑复杂的信息，所以四位以上数据在这里用不着。</a:t>
            </a:r>
            <a:endParaRPr lang="zh-CN" altLang="en-US" dirty="0">
              <a:latin typeface="黑体" pitchFamily="2" charset="-122"/>
              <a:ea typeface="黑体" pitchFamily="2"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4801314"/>
          </a:xfrm>
          <a:prstGeom prst="rect">
            <a:avLst/>
          </a:prstGeom>
          <a:noFill/>
        </p:spPr>
        <p:txBody>
          <a:bodyPr wrap="square" rtlCol="0">
            <a:spAutoFit/>
          </a:bodyPr>
          <a:lstStyle/>
          <a:p>
            <a:r>
              <a:rPr lang="en-US" altLang="zh-CN" dirty="0" smtClean="0">
                <a:latin typeface="黑体" pitchFamily="2" charset="-122"/>
                <a:ea typeface="黑体" pitchFamily="2" charset="-122"/>
              </a:rPr>
              <a:t>    </a:t>
            </a:r>
            <a:r>
              <a:rPr lang="zh-CN" altLang="en-US" dirty="0" smtClean="0">
                <a:latin typeface="黑体" pitchFamily="2" charset="-122"/>
                <a:ea typeface="黑体" pitchFamily="2" charset="-122"/>
              </a:rPr>
              <a:t>为充分贯彻面向对象思想，并且增大</a:t>
            </a:r>
            <a:r>
              <a:rPr lang="en-US" altLang="zh-CN" dirty="0" err="1" smtClean="0">
                <a:latin typeface="黑体" pitchFamily="2" charset="-122"/>
                <a:ea typeface="黑体" pitchFamily="2" charset="-122"/>
              </a:rPr>
              <a:t>ds</a:t>
            </a:r>
            <a:r>
              <a:rPr lang="zh-CN" altLang="en-US" dirty="0" smtClean="0">
                <a:latin typeface="黑体" pitchFamily="2" charset="-122"/>
                <a:ea typeface="黑体" pitchFamily="2" charset="-122"/>
              </a:rPr>
              <a:t>的适用范围，</a:t>
            </a:r>
            <a:r>
              <a:rPr lang="en-US" altLang="zh-CN" dirty="0" err="1" smtClean="0">
                <a:latin typeface="黑体" pitchFamily="2" charset="-122"/>
                <a:ea typeface="黑体" pitchFamily="2" charset="-122"/>
              </a:rPr>
              <a:t>ds</a:t>
            </a:r>
            <a:r>
              <a:rPr lang="zh-CN" altLang="en-US" dirty="0" smtClean="0">
                <a:latin typeface="黑体" pitchFamily="2" charset="-122"/>
                <a:ea typeface="黑体" pitchFamily="2" charset="-122"/>
              </a:rPr>
              <a:t>可使用以下结构容纳更多的信息：</a:t>
            </a:r>
            <a:endParaRPr lang="en-US" altLang="zh-CN" dirty="0" smtClean="0">
              <a:latin typeface="黑体" pitchFamily="2" charset="-122"/>
              <a:ea typeface="黑体" pitchFamily="2" charset="-122"/>
            </a:endParaRPr>
          </a:p>
          <a:p>
            <a:r>
              <a:rPr lang="en-US" altLang="zh-CN" dirty="0" smtClean="0">
                <a:latin typeface="黑体" pitchFamily="2" charset="-122"/>
                <a:ea typeface="黑体" pitchFamily="2" charset="-122"/>
              </a:rPr>
              <a:t>{</a:t>
            </a:r>
          </a:p>
          <a:p>
            <a:r>
              <a:rPr lang="en-US" altLang="zh-CN" dirty="0" smtClean="0">
                <a:latin typeface="黑体" pitchFamily="2" charset="-122"/>
                <a:ea typeface="黑体" pitchFamily="2" charset="-122"/>
              </a:rPr>
              <a:t>    </a:t>
            </a:r>
            <a:r>
              <a:rPr lang="zh-CN" altLang="en-US" dirty="0" smtClean="0">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ds</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dt1</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dt2</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 “user”:”</a:t>
            </a:r>
            <a:r>
              <a:rPr lang="en-US" altLang="zh-CN" dirty="0" err="1" smtClean="0">
                <a:latin typeface="微软雅黑" pitchFamily="34" charset="-122"/>
                <a:ea typeface="微软雅黑" pitchFamily="34" charset="-122"/>
              </a:rPr>
              <a:t>lizhao”,”pwd</a:t>
            </a:r>
            <a:r>
              <a:rPr lang="en-US" altLang="zh-CN" dirty="0" smtClean="0">
                <a:latin typeface="微软雅黑" pitchFamily="34" charset="-122"/>
                <a:ea typeface="微软雅黑" pitchFamily="34" charset="-122"/>
              </a:rPr>
              <a:t>”:”123456”</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a:t>
            </a:r>
            <a:endParaRPr lang="en-US" altLang="zh-CN" dirty="0" smtClean="0">
              <a:latin typeface="黑体" pitchFamily="2" charset="-122"/>
              <a:ea typeface="黑体" pitchFamily="2" charset="-122"/>
            </a:endParaRPr>
          </a:p>
          <a:p>
            <a:r>
              <a:rPr lang="en-US" altLang="zh-CN" dirty="0" smtClean="0">
                <a:latin typeface="黑体" pitchFamily="2" charset="-122"/>
                <a:ea typeface="黑体" pitchFamily="2" charset="-122"/>
              </a:rPr>
              <a:t>}</a:t>
            </a:r>
          </a:p>
          <a:p>
            <a:r>
              <a:rPr lang="en-US" altLang="zh-CN" dirty="0" smtClean="0">
                <a:latin typeface="黑体" pitchFamily="2" charset="-122"/>
                <a:ea typeface="黑体" pitchFamily="2" charset="-122"/>
              </a:rPr>
              <a:t>   </a:t>
            </a:r>
            <a:r>
              <a:rPr lang="zh-CN" altLang="en-US" dirty="0" smtClean="0">
                <a:latin typeface="黑体" pitchFamily="2" charset="-122"/>
                <a:ea typeface="黑体" pitchFamily="2" charset="-122"/>
              </a:rPr>
              <a:t>解释：当加入</a:t>
            </a:r>
            <a:r>
              <a:rPr lang="en-US" altLang="zh-CN" dirty="0" smtClean="0">
                <a:latin typeface="黑体" pitchFamily="2" charset="-122"/>
                <a:ea typeface="黑体" pitchFamily="2" charset="-122"/>
              </a:rPr>
              <a:t>[]</a:t>
            </a:r>
            <a:r>
              <a:rPr lang="zh-CN" altLang="en-US" dirty="0" smtClean="0">
                <a:latin typeface="黑体" pitchFamily="2" charset="-122"/>
                <a:ea typeface="黑体" pitchFamily="2" charset="-122"/>
              </a:rPr>
              <a:t>号时，第一个</a:t>
            </a:r>
            <a:r>
              <a:rPr lang="en-US" altLang="zh-CN" dirty="0" smtClean="0">
                <a:latin typeface="黑体" pitchFamily="2" charset="-122"/>
                <a:ea typeface="黑体" pitchFamily="2" charset="-122"/>
              </a:rPr>
              <a:t>{}</a:t>
            </a:r>
            <a:r>
              <a:rPr lang="zh-CN" altLang="en-US" dirty="0" smtClean="0">
                <a:latin typeface="黑体" pitchFamily="2" charset="-122"/>
                <a:ea typeface="黑体" pitchFamily="2" charset="-122"/>
              </a:rPr>
              <a:t>中带的是表格数据，第二个</a:t>
            </a:r>
            <a:r>
              <a:rPr lang="en-US" altLang="zh-CN" dirty="0" smtClean="0">
                <a:latin typeface="黑体" pitchFamily="2" charset="-122"/>
                <a:ea typeface="黑体" pitchFamily="2" charset="-122"/>
              </a:rPr>
              <a:t>{}</a:t>
            </a:r>
            <a:r>
              <a:rPr lang="zh-CN" altLang="en-US" dirty="0" smtClean="0">
                <a:latin typeface="黑体" pitchFamily="2" charset="-122"/>
                <a:ea typeface="黑体" pitchFamily="2" charset="-122"/>
              </a:rPr>
              <a:t>中带的是一些对象信息，其对象层次不受表格中信息和结构的限制。</a:t>
            </a:r>
          </a:p>
          <a:p>
            <a:r>
              <a:rPr lang="zh-CN" altLang="en-US" dirty="0" smtClean="0">
                <a:latin typeface="微软雅黑" pitchFamily="34" charset="-122"/>
                <a:ea typeface="微软雅黑" pitchFamily="34" charset="-122"/>
              </a:rPr>
              <a:t>     实际上在</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版中</a:t>
            </a:r>
            <a:r>
              <a:rPr lang="en-US" altLang="zh-CN" dirty="0" smtClean="0">
                <a:solidFill>
                  <a:srgbClr val="0070C0"/>
                </a:solidFill>
                <a:latin typeface="微软雅黑" pitchFamily="34" charset="-122"/>
                <a:ea typeface="微软雅黑" pitchFamily="34" charset="-122"/>
              </a:rPr>
              <a:t>form</a:t>
            </a:r>
            <a:r>
              <a:rPr lang="zh-CN" altLang="en-US" dirty="0" smtClean="0">
                <a:latin typeface="微软雅黑" pitchFamily="34" charset="-122"/>
                <a:ea typeface="微软雅黑" pitchFamily="34" charset="-122"/>
              </a:rPr>
              <a:t>关键字的设计初衷也是为了执行“数据集”的功能，但是这样做混淆了</a:t>
            </a:r>
            <a:r>
              <a:rPr lang="en-US" altLang="zh-CN" dirty="0" smtClean="0">
                <a:latin typeface="微软雅黑" pitchFamily="34" charset="-122"/>
                <a:ea typeface="微软雅黑" pitchFamily="34" charset="-122"/>
              </a:rPr>
              <a:t>form</a:t>
            </a:r>
            <a:r>
              <a:rPr lang="zh-CN" altLang="en-US" dirty="0" smtClean="0">
                <a:latin typeface="微软雅黑" pitchFamily="34" charset="-122"/>
                <a:ea typeface="微软雅黑" pitchFamily="34" charset="-122"/>
              </a:rPr>
              <a:t>本身“表单”的意思，没有将</a:t>
            </a:r>
            <a:r>
              <a:rPr lang="en-US" altLang="zh-CN" dirty="0" smtClean="0">
                <a:latin typeface="微软雅黑" pitchFamily="34" charset="-122"/>
                <a:ea typeface="微软雅黑" pitchFamily="34" charset="-122"/>
              </a:rPr>
              <a:t>UI</a:t>
            </a:r>
            <a:r>
              <a:rPr lang="zh-CN" altLang="en-US" dirty="0" smtClean="0">
                <a:latin typeface="微软雅黑" pitchFamily="34" charset="-122"/>
                <a:ea typeface="微软雅黑" pitchFamily="34" charset="-122"/>
              </a:rPr>
              <a:t>表现与数据分离，容易造成使用者理解上的混乱，使用过程中就会随意添加</a:t>
            </a:r>
            <a:r>
              <a:rPr lang="en-US" altLang="zh-CN" dirty="0" smtClean="0">
                <a:latin typeface="微软雅黑" pitchFamily="34" charset="-122"/>
                <a:ea typeface="微软雅黑" pitchFamily="34" charset="-122"/>
              </a:rPr>
              <a:t>key</a:t>
            </a:r>
            <a:r>
              <a:rPr lang="zh-CN" altLang="en-US" dirty="0" smtClean="0">
                <a:latin typeface="微软雅黑" pitchFamily="34" charset="-122"/>
                <a:ea typeface="微软雅黑" pitchFamily="34" charset="-122"/>
              </a:rPr>
              <a:t>值，导致程序逻辑需要大量自定义对报文的解释，增加工作量。</a:t>
            </a:r>
            <a:endParaRPr lang="en-US" altLang="zh-CN" dirty="0" smtClean="0">
              <a:solidFill>
                <a:srgbClr val="0070C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a:t>
            </a: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6740307"/>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1.4.20 </a:t>
            </a:r>
            <a:r>
              <a:rPr lang="en-US" altLang="zh-CN" dirty="0" err="1" smtClean="0">
                <a:solidFill>
                  <a:srgbClr val="00B0F0"/>
                </a:solidFill>
                <a:latin typeface="微软雅黑" pitchFamily="34" charset="-122"/>
                <a:ea typeface="微软雅黑" pitchFamily="34" charset="-122"/>
              </a:rPr>
              <a:t>imgurl</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1.4. 20.1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imgurl</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ff.png</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20.2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1.4. 20.3 </a:t>
            </a:r>
            <a:r>
              <a:rPr lang="zh-CN" altLang="en-US" dirty="0" smtClean="0">
                <a:latin typeface="微软雅黑" pitchFamily="34" charset="-122"/>
                <a:ea typeface="微软雅黑" pitchFamily="34" charset="-122"/>
              </a:rPr>
              <a:t>使用场景：</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所有场景 。</a:t>
            </a:r>
            <a:endParaRPr lang="en-US" altLang="zh-CN" b="1" dirty="0" smtClean="0">
              <a:solidFill>
                <a:srgbClr val="0070C0"/>
              </a:solidFill>
            </a:endParaRPr>
          </a:p>
          <a:p>
            <a:r>
              <a:rPr lang="en-US" altLang="zh-CN" dirty="0" smtClean="0">
                <a:latin typeface="微软雅黑" pitchFamily="34" charset="-122"/>
                <a:ea typeface="微软雅黑" pitchFamily="34" charset="-122"/>
              </a:rPr>
              <a:t>      1.4. 20.4 </a:t>
            </a:r>
            <a:r>
              <a:rPr lang="zh-CN" altLang="en-US" dirty="0" smtClean="0">
                <a:latin typeface="微软雅黑" pitchFamily="34" charset="-122"/>
                <a:ea typeface="微软雅黑" pitchFamily="34" charset="-122"/>
              </a:rPr>
              <a:t>说明：图片地址，对应</a:t>
            </a:r>
            <a:r>
              <a:rPr lang="en-US" altLang="zh-CN" dirty="0" smtClean="0">
                <a:latin typeface="微软雅黑" pitchFamily="34" charset="-122"/>
                <a:ea typeface="微软雅黑" pitchFamily="34" charset="-122"/>
              </a:rPr>
              <a:t>2.0</a:t>
            </a:r>
            <a:r>
              <a:rPr lang="zh-CN" altLang="en-US" dirty="0" smtClean="0">
                <a:latin typeface="微软雅黑" pitchFamily="34" charset="-122"/>
                <a:ea typeface="微软雅黑" pitchFamily="34" charset="-122"/>
              </a:rPr>
              <a:t>中的</a:t>
            </a:r>
            <a:r>
              <a:rPr lang="en-US" altLang="zh-CN" b="1" dirty="0" smtClean="0">
                <a:solidFill>
                  <a:srgbClr val="0070C0"/>
                </a:solidFill>
                <a:latin typeface="黑体" pitchFamily="2" charset="-122"/>
                <a:ea typeface="黑体" pitchFamily="2" charset="-122"/>
              </a:rPr>
              <a:t>logo</a:t>
            </a:r>
            <a:r>
              <a:rPr lang="zh-CN" altLang="en-US" b="1" dirty="0" smtClean="0">
                <a:solidFill>
                  <a:srgbClr val="0070C0"/>
                </a:solidFill>
                <a:latin typeface="黑体" pitchFamily="2" charset="-122"/>
                <a:ea typeface="黑体" pitchFamily="2" charset="-122"/>
              </a:rPr>
              <a:t>，</a:t>
            </a:r>
            <a:r>
              <a:rPr lang="zh-CN" altLang="en-US" b="1" dirty="0" smtClean="0">
                <a:latin typeface="黑体" pitchFamily="2" charset="-122"/>
                <a:ea typeface="黑体" pitchFamily="2" charset="-122"/>
              </a:rPr>
              <a:t>在</a:t>
            </a:r>
            <a:r>
              <a:rPr lang="en-US" altLang="zh-CN" b="1" dirty="0" smtClean="0">
                <a:latin typeface="黑体" pitchFamily="2" charset="-122"/>
                <a:ea typeface="黑体" pitchFamily="2" charset="-122"/>
              </a:rPr>
              <a:t>2.0</a:t>
            </a:r>
            <a:r>
              <a:rPr lang="zh-CN" altLang="en-US" b="1" dirty="0" smtClean="0">
                <a:latin typeface="黑体" pitchFamily="2" charset="-122"/>
                <a:ea typeface="黑体" pitchFamily="2" charset="-122"/>
              </a:rPr>
              <a:t>中保留，但不建议使用。</a:t>
            </a:r>
            <a:endParaRPr lang="en-US" altLang="zh-CN" b="1" dirty="0" smtClean="0">
              <a:latin typeface="黑体" pitchFamily="2" charset="-122"/>
              <a:ea typeface="黑体" pitchFamily="2" charset="-122"/>
            </a:endParaRPr>
          </a:p>
          <a:p>
            <a:endParaRPr lang="en-US" altLang="zh-CN" b="1" dirty="0" smtClean="0">
              <a:latin typeface="黑体" pitchFamily="2" charset="-122"/>
              <a:ea typeface="黑体" pitchFamily="2" charset="-122"/>
            </a:endParaRPr>
          </a:p>
          <a:p>
            <a:r>
              <a:rPr lang="en-US" altLang="zh-CN" dirty="0" smtClean="0">
                <a:latin typeface="微软雅黑" pitchFamily="34" charset="-122"/>
                <a:ea typeface="微软雅黑" pitchFamily="34" charset="-122"/>
              </a:rPr>
              <a:t>1.4.21 </a:t>
            </a:r>
            <a:r>
              <a:rPr lang="en-US" altLang="zh-CN" dirty="0" smtClean="0">
                <a:solidFill>
                  <a:srgbClr val="00B0F0"/>
                </a:solidFill>
                <a:latin typeface="微软雅黑" pitchFamily="34" charset="-122"/>
                <a:ea typeface="微软雅黑" pitchFamily="34" charset="-122"/>
              </a:rPr>
              <a:t>term   </a:t>
            </a:r>
            <a:r>
              <a:rPr lang="zh-CN" altLang="en-US" dirty="0" smtClean="0">
                <a:solidFill>
                  <a:srgbClr val="00B0F0"/>
                </a:solidFill>
                <a:latin typeface="微软雅黑" pitchFamily="34" charset="-122"/>
                <a:ea typeface="微软雅黑" pitchFamily="34" charset="-122"/>
              </a:rPr>
              <a:t>（比对）</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1.4.21.1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term</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a:t>
            </a:r>
            <a:r>
              <a:rPr lang="en-US" altLang="zh-CN" dirty="0" err="1" smtClean="0">
                <a:latin typeface="微软雅黑" pitchFamily="34" charset="-122"/>
                <a:ea typeface="微软雅黑" pitchFamily="34" charset="-122"/>
              </a:rPr>
              <a:t>user”,”like</a:t>
            </a:r>
            <a:r>
              <a:rPr lang="en-US" altLang="zh-CN"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li</a:t>
            </a:r>
            <a:r>
              <a:rPr lang="en-US" altLang="zh-CN" dirty="0" smtClean="0">
                <a:latin typeface="微软雅黑" pitchFamily="34" charset="-122"/>
                <a:ea typeface="微软雅黑" pitchFamily="34" charset="-122"/>
              </a:rPr>
              <a:t>%” ] }</a:t>
            </a:r>
          </a:p>
          <a:p>
            <a:r>
              <a:rPr lang="en-US" altLang="zh-CN" dirty="0" smtClean="0">
                <a:latin typeface="微软雅黑" pitchFamily="34" charset="-122"/>
                <a:ea typeface="微软雅黑" pitchFamily="34" charset="-122"/>
              </a:rPr>
              <a:t>      1.4.21.2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JSON</a:t>
            </a:r>
            <a:r>
              <a:rPr lang="zh-CN" altLang="en-US" dirty="0" smtClean="0">
                <a:latin typeface="微软雅黑" pitchFamily="34" charset="-122"/>
                <a:ea typeface="微软雅黑" pitchFamily="34" charset="-122"/>
              </a:rPr>
              <a:t>数组，不可扩展为其他形式。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1.4.21.3 </a:t>
            </a:r>
            <a:r>
              <a:rPr lang="zh-CN" altLang="en-US" dirty="0" smtClean="0">
                <a:latin typeface="微软雅黑" pitchFamily="34" charset="-122"/>
                <a:ea typeface="微软雅黑" pitchFamily="34" charset="-122"/>
              </a:rPr>
              <a:t>使用场景：</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所有场景 。</a:t>
            </a:r>
            <a:endParaRPr lang="en-US" altLang="zh-CN" b="1" dirty="0" smtClean="0">
              <a:solidFill>
                <a:srgbClr val="0070C0"/>
              </a:solidFill>
            </a:endParaRPr>
          </a:p>
          <a:p>
            <a:r>
              <a:rPr lang="en-US" altLang="zh-CN" dirty="0" smtClean="0">
                <a:latin typeface="微软雅黑" pitchFamily="34" charset="-122"/>
                <a:ea typeface="微软雅黑" pitchFamily="34" charset="-122"/>
              </a:rPr>
              <a:t>      1.4.21.4 </a:t>
            </a:r>
            <a:r>
              <a:rPr lang="zh-CN" altLang="en-US" dirty="0" smtClean="0">
                <a:latin typeface="微软雅黑" pitchFamily="34" charset="-122"/>
                <a:ea typeface="微软雅黑" pitchFamily="34" charset="-122"/>
              </a:rPr>
              <a:t>说明：表示进行某种操作时需要传送的条件。通常适用于请求场景，在</a:t>
            </a:r>
            <a:r>
              <a:rPr lang="en-US" altLang="zh-CN" dirty="0" err="1" smtClean="0">
                <a:solidFill>
                  <a:srgbClr val="00B0F0"/>
                </a:solidFill>
                <a:latin typeface="微软雅黑" pitchFamily="34" charset="-122"/>
                <a:ea typeface="微软雅黑" pitchFamily="34" charset="-122"/>
              </a:rPr>
              <a:t>para</a:t>
            </a:r>
            <a:r>
              <a:rPr lang="zh-CN" altLang="en-US" dirty="0" smtClean="0">
                <a:solidFill>
                  <a:srgbClr val="00B0F0"/>
                </a:solidFill>
                <a:latin typeface="微软雅黑" pitchFamily="34" charset="-122"/>
                <a:ea typeface="微软雅黑" pitchFamily="34" charset="-122"/>
              </a:rPr>
              <a:t>或其他关键字</a:t>
            </a:r>
            <a:r>
              <a:rPr lang="zh-CN" altLang="en-US" dirty="0" smtClean="0">
                <a:latin typeface="微软雅黑" pitchFamily="34" charset="-122"/>
                <a:ea typeface="微软雅黑" pitchFamily="34" charset="-122"/>
              </a:rPr>
              <a:t>内部使用。</a:t>
            </a:r>
            <a:r>
              <a:rPr lang="en-US" altLang="zh-CN" dirty="0" smtClean="0">
                <a:solidFill>
                  <a:srgbClr val="00B0F0"/>
                </a:solidFill>
                <a:latin typeface="微软雅黑" pitchFamily="34" charset="-122"/>
                <a:ea typeface="微软雅黑" pitchFamily="34" charset="-122"/>
              </a:rPr>
              <a:t>Term</a:t>
            </a:r>
            <a:r>
              <a:rPr lang="zh-CN" altLang="en-US" dirty="0" smtClean="0">
                <a:latin typeface="微软雅黑" pitchFamily="34" charset="-122"/>
                <a:ea typeface="微软雅黑" pitchFamily="34" charset="-122"/>
              </a:rPr>
              <a:t>数组中的第二个数据是条件，条件在这里列举如下：</a:t>
            </a:r>
            <a:r>
              <a:rPr lang="en-US" altLang="zh-CN" dirty="0" smtClean="0">
                <a:latin typeface="微软雅黑" pitchFamily="34" charset="-122"/>
                <a:ea typeface="微软雅黑" pitchFamily="34" charset="-122"/>
              </a:rPr>
              <a:t>like </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&gt;=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&lt;=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&lt;&gt;</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not null</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in</a:t>
            </a:r>
            <a:r>
              <a:rPr lang="zh-CN" altLang="en-US" dirty="0" smtClean="0">
                <a:latin typeface="微软雅黑" pitchFamily="34" charset="-122"/>
                <a:ea typeface="微软雅黑" pitchFamily="34" charset="-122"/>
              </a:rPr>
              <a:t>。</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1.4.22 </a:t>
            </a:r>
            <a:r>
              <a:rPr lang="en-US" altLang="zh-CN" dirty="0" err="1" smtClean="0">
                <a:solidFill>
                  <a:srgbClr val="00B0F0"/>
                </a:solidFill>
                <a:latin typeface="微软雅黑" pitchFamily="34" charset="-122"/>
                <a:ea typeface="微软雅黑" pitchFamily="34" charset="-122"/>
              </a:rPr>
              <a:t>orgid</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1.4.22.1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orgid</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 “100140”] }</a:t>
            </a:r>
          </a:p>
          <a:p>
            <a:r>
              <a:rPr lang="en-US" altLang="zh-CN" dirty="0" smtClean="0">
                <a:latin typeface="微软雅黑" pitchFamily="34" charset="-122"/>
                <a:ea typeface="微软雅黑" pitchFamily="34" charset="-122"/>
              </a:rPr>
              <a:t>      1.4.22.2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1.4.22.3 </a:t>
            </a:r>
            <a:r>
              <a:rPr lang="zh-CN" altLang="en-US" dirty="0" smtClean="0">
                <a:latin typeface="微软雅黑" pitchFamily="34" charset="-122"/>
                <a:ea typeface="微软雅黑" pitchFamily="34" charset="-122"/>
              </a:rPr>
              <a:t>使用场景：</a:t>
            </a:r>
            <a:r>
              <a:rPr lang="en-US" altLang="zh-CN" dirty="0" smtClean="0">
                <a:latin typeface="微软雅黑" pitchFamily="34" charset="-122"/>
                <a:ea typeface="微软雅黑" pitchFamily="34" charset="-122"/>
              </a:rPr>
              <a:t> </a:t>
            </a:r>
            <a:r>
              <a:rPr lang="zh-CN" altLang="en-US" dirty="0" smtClean="0">
                <a:latin typeface="微软雅黑" pitchFamily="34" charset="-122"/>
                <a:ea typeface="微软雅黑" pitchFamily="34" charset="-122"/>
              </a:rPr>
              <a:t>所有场景 。</a:t>
            </a:r>
            <a:endParaRPr lang="en-US" altLang="zh-CN" b="1" dirty="0" smtClean="0">
              <a:solidFill>
                <a:srgbClr val="0070C0"/>
              </a:solidFill>
            </a:endParaRPr>
          </a:p>
          <a:p>
            <a:r>
              <a:rPr lang="en-US" altLang="zh-CN" dirty="0" smtClean="0">
                <a:latin typeface="微软雅黑" pitchFamily="34" charset="-122"/>
                <a:ea typeface="微软雅黑" pitchFamily="34" charset="-122"/>
              </a:rPr>
              <a:t>      1.4.22.4 </a:t>
            </a:r>
            <a:r>
              <a:rPr lang="zh-CN" altLang="en-US" dirty="0" smtClean="0">
                <a:latin typeface="微软雅黑" pitchFamily="34" charset="-122"/>
                <a:ea typeface="微软雅黑" pitchFamily="34" charset="-122"/>
              </a:rPr>
              <a:t>说明：用户所属的商户</a:t>
            </a:r>
            <a:r>
              <a:rPr lang="en-US" altLang="zh-CN" dirty="0" smtClean="0">
                <a:latin typeface="微软雅黑" pitchFamily="34" charset="-122"/>
                <a:ea typeface="微软雅黑" pitchFamily="34" charset="-122"/>
              </a:rPr>
              <a:t>ID</a:t>
            </a:r>
            <a:endParaRPr lang="en-US" altLang="zh-CN" dirty="0" smtClean="0">
              <a:latin typeface="黑体" pitchFamily="2" charset="-122"/>
              <a:ea typeface="黑体" pitchFamily="2" charset="-122"/>
            </a:endParaRPr>
          </a:p>
          <a:p>
            <a:endParaRPr lang="en-US" altLang="zh-CN" dirty="0" smtClean="0">
              <a:latin typeface="黑体" pitchFamily="2" charset="-122"/>
              <a:ea typeface="黑体" pitchFamily="2" charset="-122"/>
            </a:endParaRPr>
          </a:p>
          <a:p>
            <a:endParaRPr lang="en-US" altLang="zh-CN" dirty="0" smtClean="0">
              <a:latin typeface="黑体" pitchFamily="2" charset="-122"/>
              <a:ea typeface="黑体" pitchFamily="2" charset="-122"/>
            </a:endParaRPr>
          </a:p>
          <a:p>
            <a:r>
              <a:rPr lang="en-US" altLang="zh-CN" dirty="0" smtClean="0">
                <a:latin typeface="微软雅黑" pitchFamily="34" charset="-122"/>
                <a:ea typeface="微软雅黑" pitchFamily="34" charset="-122"/>
              </a:rPr>
              <a:t>     </a:t>
            </a: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报文规则</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10" name="TextBox 9"/>
          <p:cNvSpPr txBox="1"/>
          <p:nvPr/>
        </p:nvSpPr>
        <p:spPr>
          <a:xfrm>
            <a:off x="395536" y="1052736"/>
            <a:ext cx="8352928" cy="7571303"/>
          </a:xfrm>
          <a:prstGeom prst="rect">
            <a:avLst/>
          </a:prstGeom>
          <a:noFill/>
        </p:spPr>
        <p:txBody>
          <a:bodyPr wrap="square" rtlCol="0">
            <a:spAutoFit/>
          </a:bodyPr>
          <a:lstStyle/>
          <a:p>
            <a:r>
              <a:rPr lang="en-US" altLang="zh-CN" dirty="0" smtClean="0">
                <a:latin typeface="微软雅黑" pitchFamily="34" charset="-122"/>
                <a:ea typeface="微软雅黑" pitchFamily="34" charset="-122"/>
              </a:rPr>
              <a:t>1.4.23</a:t>
            </a:r>
            <a:r>
              <a:rPr lang="en-US" altLang="zh-CN" dirty="0" smtClean="0">
                <a:solidFill>
                  <a:srgbClr val="00B0F0"/>
                </a:solidFill>
                <a:latin typeface="微软雅黑" pitchFamily="34" charset="-122"/>
                <a:ea typeface="微软雅黑" pitchFamily="34" charset="-122"/>
              </a:rPr>
              <a:t> callback</a:t>
            </a:r>
          </a:p>
          <a:p>
            <a:r>
              <a:rPr lang="en-US" altLang="zh-CN" dirty="0" smtClean="0">
                <a:latin typeface="微软雅黑" pitchFamily="34" charset="-122"/>
                <a:ea typeface="微软雅黑" pitchFamily="34" charset="-122"/>
              </a:rPr>
              <a:t>      1.4. 23.1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smtClean="0">
                <a:solidFill>
                  <a:srgbClr val="00B0F0"/>
                </a:solidFill>
                <a:latin typeface="微软雅黑" pitchFamily="34" charset="-122"/>
                <a:ea typeface="微软雅黑" pitchFamily="34" charset="-122"/>
              </a:rPr>
              <a:t>callback</a:t>
            </a:r>
            <a:r>
              <a:rPr lang="zh-CN" altLang="en-US" dirty="0" smtClean="0">
                <a:latin typeface="微软雅黑" pitchFamily="34" charset="-122"/>
                <a:ea typeface="微软雅黑" pitchFamily="34" charset="-122"/>
              </a:rPr>
              <a:t>”：“</a:t>
            </a:r>
            <a:r>
              <a:rPr lang="en-US" altLang="zh-CN" dirty="0" err="1" smtClean="0">
                <a:latin typeface="微软雅黑" pitchFamily="34" charset="-122"/>
                <a:ea typeface="微软雅黑" pitchFamily="34" charset="-122"/>
              </a:rPr>
              <a:t>jsonCallBack</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 23.2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1.4. 23.3 </a:t>
            </a:r>
            <a:r>
              <a:rPr lang="zh-CN" altLang="en-US" dirty="0" smtClean="0">
                <a:latin typeface="微软雅黑" pitchFamily="34" charset="-122"/>
                <a:ea typeface="微软雅黑" pitchFamily="34" charset="-122"/>
              </a:rPr>
              <a:t>使用场景：当采用</a:t>
            </a:r>
            <a:r>
              <a:rPr lang="en-US" altLang="zh-CN" dirty="0" err="1" smtClean="0">
                <a:latin typeface="微软雅黑" pitchFamily="34" charset="-122"/>
                <a:ea typeface="微软雅黑" pitchFamily="34" charset="-122"/>
              </a:rPr>
              <a:t>jquery</a:t>
            </a:r>
            <a:r>
              <a:rPr lang="zh-CN" altLang="en-US" dirty="0" smtClean="0">
                <a:latin typeface="微软雅黑" pitchFamily="34" charset="-122"/>
                <a:ea typeface="微软雅黑" pitchFamily="34" charset="-122"/>
              </a:rPr>
              <a:t>请求跨域发出请求时的回发事件。</a:t>
            </a:r>
            <a:endParaRPr lang="en-US" altLang="zh-CN" b="1" dirty="0" smtClean="0">
              <a:solidFill>
                <a:srgbClr val="0070C0"/>
              </a:solidFill>
            </a:endParaRPr>
          </a:p>
          <a:p>
            <a:r>
              <a:rPr lang="en-US" altLang="zh-CN" dirty="0" smtClean="0">
                <a:latin typeface="微软雅黑" pitchFamily="34" charset="-122"/>
                <a:ea typeface="微软雅黑" pitchFamily="34" charset="-122"/>
              </a:rPr>
              <a:t>      1.4. 23.4 </a:t>
            </a:r>
            <a:r>
              <a:rPr lang="zh-CN" altLang="en-US" dirty="0" smtClean="0">
                <a:latin typeface="微软雅黑" pitchFamily="34" charset="-122"/>
                <a:ea typeface="微软雅黑" pitchFamily="34" charset="-122"/>
              </a:rPr>
              <a:t>说明：当采用</a:t>
            </a:r>
            <a:r>
              <a:rPr lang="en-US" altLang="zh-CN" dirty="0" err="1" smtClean="0">
                <a:latin typeface="微软雅黑" pitchFamily="34" charset="-122"/>
                <a:ea typeface="微软雅黑" pitchFamily="34" charset="-122"/>
              </a:rPr>
              <a:t>jquery</a:t>
            </a:r>
            <a:r>
              <a:rPr lang="zh-CN" altLang="en-US" dirty="0" smtClean="0">
                <a:latin typeface="微软雅黑" pitchFamily="34" charset="-122"/>
                <a:ea typeface="微软雅黑" pitchFamily="34" charset="-122"/>
              </a:rPr>
              <a:t>发出跨域请求并需要在收到请求返回的数据后需要执行后续动作时，采用</a:t>
            </a:r>
            <a:r>
              <a:rPr lang="en-US" altLang="zh-CN" dirty="0" smtClean="0">
                <a:solidFill>
                  <a:srgbClr val="00B0F0"/>
                </a:solidFill>
                <a:latin typeface="微软雅黑" pitchFamily="34" charset="-122"/>
                <a:ea typeface="微软雅黑" pitchFamily="34" charset="-122"/>
              </a:rPr>
              <a:t>callback</a:t>
            </a:r>
            <a:r>
              <a:rPr lang="zh-CN" altLang="en-US" dirty="0" smtClean="0">
                <a:latin typeface="微软雅黑" pitchFamily="34" charset="-122"/>
                <a:ea typeface="微软雅黑" pitchFamily="34" charset="-122"/>
              </a:rPr>
              <a:t>在</a:t>
            </a:r>
            <a:r>
              <a:rPr lang="en-US" altLang="zh-CN" dirty="0" smtClean="0">
                <a:latin typeface="微软雅黑" pitchFamily="34" charset="-122"/>
                <a:ea typeface="微软雅黑" pitchFamily="34" charset="-122"/>
              </a:rPr>
              <a:t>DFMSG</a:t>
            </a:r>
            <a:r>
              <a:rPr lang="zh-CN" altLang="en-US" dirty="0" smtClean="0">
                <a:latin typeface="微软雅黑" pitchFamily="34" charset="-122"/>
                <a:ea typeface="微软雅黑" pitchFamily="34" charset="-122"/>
              </a:rPr>
              <a:t>中传递需要</a:t>
            </a:r>
            <a:r>
              <a:rPr lang="en-US" altLang="zh-CN" dirty="0" err="1" smtClean="0">
                <a:latin typeface="微软雅黑" pitchFamily="34" charset="-122"/>
                <a:ea typeface="微软雅黑" pitchFamily="34" charset="-122"/>
              </a:rPr>
              <a:t>js</a:t>
            </a:r>
            <a:r>
              <a:rPr lang="zh-CN" altLang="en-US" dirty="0" smtClean="0">
                <a:latin typeface="微软雅黑" pitchFamily="34" charset="-122"/>
                <a:ea typeface="微软雅黑" pitchFamily="34" charset="-122"/>
              </a:rPr>
              <a:t>执行的函数名称。</a:t>
            </a:r>
            <a:r>
              <a:rPr lang="en-US" altLang="zh-CN" dirty="0" smtClean="0">
                <a:latin typeface="微软雅黑" pitchFamily="34" charset="-122"/>
                <a:ea typeface="微软雅黑" pitchFamily="34" charset="-122"/>
              </a:rPr>
              <a:t>Java</a:t>
            </a:r>
            <a:r>
              <a:rPr lang="zh-CN" altLang="en-US" dirty="0" smtClean="0">
                <a:latin typeface="微软雅黑" pitchFamily="34" charset="-122"/>
                <a:ea typeface="微软雅黑" pitchFamily="34" charset="-122"/>
              </a:rPr>
              <a:t>在接收到</a:t>
            </a:r>
            <a:r>
              <a:rPr lang="en-US" altLang="zh-CN" dirty="0" smtClean="0">
                <a:latin typeface="微软雅黑" pitchFamily="34" charset="-122"/>
                <a:ea typeface="微软雅黑" pitchFamily="34" charset="-122"/>
              </a:rPr>
              <a:t>DFMSG</a:t>
            </a:r>
            <a:r>
              <a:rPr lang="zh-CN" altLang="en-US" dirty="0" smtClean="0">
                <a:latin typeface="微软雅黑" pitchFamily="34" charset="-122"/>
                <a:ea typeface="微软雅黑" pitchFamily="34" charset="-122"/>
              </a:rPr>
              <a:t>后，如果看到</a:t>
            </a:r>
            <a:r>
              <a:rPr lang="en-US" altLang="zh-CN" dirty="0" smtClean="0">
                <a:solidFill>
                  <a:srgbClr val="00B0F0"/>
                </a:solidFill>
                <a:latin typeface="微软雅黑" pitchFamily="34" charset="-122"/>
                <a:ea typeface="微软雅黑" pitchFamily="34" charset="-122"/>
              </a:rPr>
              <a:t>callback</a:t>
            </a:r>
            <a:r>
              <a:rPr lang="zh-CN" altLang="en-US" dirty="0" smtClean="0">
                <a:latin typeface="微软雅黑" pitchFamily="34" charset="-122"/>
                <a:ea typeface="微软雅黑" pitchFamily="34" charset="-122"/>
              </a:rPr>
              <a:t>存在，则会在回发给页面的数据流中写入</a:t>
            </a:r>
            <a:r>
              <a:rPr lang="en-US" altLang="zh-CN" dirty="0" smtClean="0">
                <a:solidFill>
                  <a:srgbClr val="00B0F0"/>
                </a:solidFill>
                <a:latin typeface="微软雅黑" pitchFamily="34" charset="-122"/>
                <a:ea typeface="微软雅黑" pitchFamily="34" charset="-122"/>
              </a:rPr>
              <a:t>callback</a:t>
            </a:r>
            <a:r>
              <a:rPr lang="zh-CN" altLang="en-US" dirty="0" smtClean="0">
                <a:latin typeface="微软雅黑" pitchFamily="34" charset="-122"/>
                <a:ea typeface="微软雅黑" pitchFamily="34" charset="-122"/>
              </a:rPr>
              <a:t>的值。</a:t>
            </a:r>
            <a:endParaRPr lang="en-US" altLang="zh-CN" dirty="0" smtClean="0">
              <a:latin typeface="微软雅黑" pitchFamily="34" charset="-122"/>
              <a:ea typeface="微软雅黑" pitchFamily="34" charset="-122"/>
            </a:endParaRPr>
          </a:p>
          <a:p>
            <a:endParaRPr lang="en-US" altLang="zh-CN" b="1"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1.4.24</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errorcode</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1.4.24.1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errorcode</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1001</a:t>
            </a:r>
            <a:r>
              <a:rPr lang="zh-CN" altLang="en-US" dirty="0" smtClean="0">
                <a:latin typeface="微软雅黑" pitchFamily="34" charset="-122"/>
                <a:ea typeface="微软雅黑" pitchFamily="34" charset="-122"/>
              </a:rPr>
              <a:t>”</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1.4.24.2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1.4.24.3 </a:t>
            </a:r>
            <a:r>
              <a:rPr lang="zh-CN" altLang="en-US" dirty="0" smtClean="0">
                <a:latin typeface="微软雅黑" pitchFamily="34" charset="-122"/>
                <a:ea typeface="微软雅黑" pitchFamily="34" charset="-122"/>
              </a:rPr>
              <a:t>使用场景：所有场景。</a:t>
            </a:r>
            <a:endParaRPr lang="en-US" altLang="zh-CN" b="1" dirty="0" smtClean="0">
              <a:solidFill>
                <a:srgbClr val="0070C0"/>
              </a:solidFill>
            </a:endParaRPr>
          </a:p>
          <a:p>
            <a:r>
              <a:rPr lang="en-US" altLang="zh-CN" dirty="0" smtClean="0">
                <a:latin typeface="微软雅黑" pitchFamily="34" charset="-122"/>
                <a:ea typeface="微软雅黑" pitchFamily="34" charset="-122"/>
              </a:rPr>
              <a:t>      1.4.24.4 </a:t>
            </a:r>
            <a:r>
              <a:rPr lang="zh-CN" altLang="en-US" dirty="0" smtClean="0">
                <a:latin typeface="微软雅黑" pitchFamily="34" charset="-122"/>
                <a:ea typeface="微软雅黑" pitchFamily="34" charset="-122"/>
              </a:rPr>
              <a:t>说明：用来标识错误信息代号。</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1.4.25</a:t>
            </a:r>
            <a:r>
              <a:rPr lang="en-US" altLang="zh-CN" dirty="0" smtClean="0">
                <a:solidFill>
                  <a:srgbClr val="00B0F0"/>
                </a:solidFill>
                <a:latin typeface="微软雅黑" pitchFamily="34" charset="-122"/>
                <a:ea typeface="微软雅黑" pitchFamily="34" charset="-122"/>
              </a:rPr>
              <a:t> </a:t>
            </a:r>
            <a:r>
              <a:rPr lang="en-US" altLang="zh-CN" dirty="0" err="1" smtClean="0">
                <a:solidFill>
                  <a:srgbClr val="00B0F0"/>
                </a:solidFill>
                <a:latin typeface="微软雅黑" pitchFamily="34" charset="-122"/>
                <a:ea typeface="微软雅黑" pitchFamily="34" charset="-122"/>
              </a:rPr>
              <a:t>errormsg</a:t>
            </a:r>
            <a:endParaRPr lang="en-US" altLang="zh-CN" dirty="0" smtClean="0">
              <a:solidFill>
                <a:srgbClr val="00B0F0"/>
              </a:solidFill>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1.4.25.1 </a:t>
            </a:r>
            <a:r>
              <a:rPr lang="zh-CN" altLang="en-US" dirty="0" smtClean="0">
                <a:latin typeface="微软雅黑" pitchFamily="34" charset="-122"/>
                <a:ea typeface="微软雅黑" pitchFamily="34" charset="-122"/>
              </a:rPr>
              <a:t>格式：</a:t>
            </a:r>
            <a:r>
              <a:rPr lang="en-US" altLang="zh-CN" dirty="0" smtClean="0">
                <a:latin typeface="微软雅黑" pitchFamily="34" charset="-122"/>
                <a:ea typeface="微软雅黑" pitchFamily="34" charset="-122"/>
              </a:rPr>
              <a:t>{</a:t>
            </a:r>
            <a:r>
              <a:rPr lang="zh-CN" altLang="en-US" dirty="0" smtClean="0">
                <a:latin typeface="微软雅黑" pitchFamily="34" charset="-122"/>
                <a:ea typeface="微软雅黑" pitchFamily="34" charset="-122"/>
              </a:rPr>
              <a:t>“</a:t>
            </a:r>
            <a:r>
              <a:rPr lang="en-US" altLang="zh-CN" dirty="0" err="1" smtClean="0">
                <a:solidFill>
                  <a:srgbClr val="00B0F0"/>
                </a:solidFill>
                <a:latin typeface="微软雅黑" pitchFamily="34" charset="-122"/>
                <a:ea typeface="微软雅黑" pitchFamily="34" charset="-122"/>
              </a:rPr>
              <a:t>errormsg</a:t>
            </a:r>
            <a:r>
              <a:rPr lang="zh-CN" altLang="en-US" dirty="0" smtClean="0">
                <a:latin typeface="微软雅黑" pitchFamily="34" charset="-122"/>
                <a:ea typeface="微软雅黑" pitchFamily="34" charset="-122"/>
              </a:rPr>
              <a:t>”：“用户验证失败”</a:t>
            </a:r>
            <a:r>
              <a:rPr lang="en-US" altLang="zh-CN" dirty="0" smtClean="0">
                <a:latin typeface="微软雅黑" pitchFamily="34" charset="-122"/>
                <a:ea typeface="微软雅黑" pitchFamily="34" charset="-122"/>
              </a:rPr>
              <a:t>}</a:t>
            </a:r>
          </a:p>
          <a:p>
            <a:r>
              <a:rPr lang="en-US" altLang="zh-CN" dirty="0" smtClean="0">
                <a:latin typeface="微软雅黑" pitchFamily="34" charset="-122"/>
                <a:ea typeface="微软雅黑" pitchFamily="34" charset="-122"/>
              </a:rPr>
              <a:t>      1.4.25.2 value</a:t>
            </a:r>
            <a:r>
              <a:rPr lang="zh-CN" altLang="en-US" dirty="0" smtClean="0">
                <a:latin typeface="微软雅黑" pitchFamily="34" charset="-122"/>
                <a:ea typeface="微软雅黑" pitchFamily="34" charset="-122"/>
              </a:rPr>
              <a:t>类型：</a:t>
            </a:r>
            <a:r>
              <a:rPr lang="en-US" altLang="zh-CN" dirty="0" smtClean="0">
                <a:latin typeface="微软雅黑" pitchFamily="34" charset="-122"/>
                <a:ea typeface="微软雅黑" pitchFamily="34" charset="-122"/>
              </a:rPr>
              <a:t>string</a:t>
            </a:r>
            <a:r>
              <a:rPr lang="zh-CN" altLang="en-US" dirty="0" smtClean="0">
                <a:latin typeface="微软雅黑" pitchFamily="34" charset="-122"/>
                <a:ea typeface="微软雅黑" pitchFamily="34" charset="-122"/>
              </a:rPr>
              <a:t>，不可扩展为其他形式。</a:t>
            </a:r>
            <a:endParaRPr lang="en-US" altLang="zh-CN" dirty="0" smtClean="0">
              <a:latin typeface="微软雅黑" pitchFamily="34" charset="-122"/>
              <a:ea typeface="微软雅黑" pitchFamily="34" charset="-122"/>
            </a:endParaRPr>
          </a:p>
          <a:p>
            <a:r>
              <a:rPr lang="en-US" altLang="zh-CN" dirty="0" smtClean="0">
                <a:latin typeface="微软雅黑" pitchFamily="34" charset="-122"/>
                <a:ea typeface="微软雅黑" pitchFamily="34" charset="-122"/>
              </a:rPr>
              <a:t>      1.4.25.3 </a:t>
            </a:r>
            <a:r>
              <a:rPr lang="zh-CN" altLang="en-US" dirty="0" smtClean="0">
                <a:latin typeface="微软雅黑" pitchFamily="34" charset="-122"/>
                <a:ea typeface="微软雅黑" pitchFamily="34" charset="-122"/>
              </a:rPr>
              <a:t>使用场景：所有场景。</a:t>
            </a:r>
            <a:endParaRPr lang="en-US" altLang="zh-CN" b="1" dirty="0" smtClean="0">
              <a:solidFill>
                <a:srgbClr val="0070C0"/>
              </a:solidFill>
            </a:endParaRPr>
          </a:p>
          <a:p>
            <a:r>
              <a:rPr lang="en-US" altLang="zh-CN" dirty="0" smtClean="0">
                <a:latin typeface="微软雅黑" pitchFamily="34" charset="-122"/>
                <a:ea typeface="微软雅黑" pitchFamily="34" charset="-122"/>
              </a:rPr>
              <a:t>      1.4.25.4 </a:t>
            </a:r>
            <a:r>
              <a:rPr lang="zh-CN" altLang="en-US" dirty="0" smtClean="0">
                <a:latin typeface="微软雅黑" pitchFamily="34" charset="-122"/>
                <a:ea typeface="微软雅黑" pitchFamily="34" charset="-122"/>
              </a:rPr>
              <a:t>说明：错误或问题信息。</a:t>
            </a:r>
            <a:endParaRPr lang="en-US" altLang="zh-CN" dirty="0" smtClean="0">
              <a:latin typeface="微软雅黑" pitchFamily="34" charset="-122"/>
              <a:ea typeface="微软雅黑" pitchFamily="34" charset="-122"/>
            </a:endParaRPr>
          </a:p>
          <a:p>
            <a:endParaRPr lang="en-US" altLang="zh-CN" dirty="0" smtClean="0">
              <a:latin typeface="微软雅黑" pitchFamily="34" charset="-122"/>
              <a:ea typeface="微软雅黑" pitchFamily="34" charset="-122"/>
            </a:endParaRPr>
          </a:p>
          <a:p>
            <a:endParaRPr lang="en-US" altLang="zh-CN" dirty="0" smtClean="0">
              <a:latin typeface="黑体" pitchFamily="2" charset="-122"/>
              <a:ea typeface="黑体" pitchFamily="2" charset="-122"/>
            </a:endParaRPr>
          </a:p>
          <a:p>
            <a:endParaRPr lang="en-US" altLang="zh-CN" b="1" dirty="0" smtClean="0">
              <a:latin typeface="黑体" pitchFamily="2" charset="-122"/>
              <a:ea typeface="黑体" pitchFamily="2" charset="-122"/>
            </a:endParaRPr>
          </a:p>
          <a:p>
            <a:endParaRPr lang="en-US" altLang="zh-CN" dirty="0" smtClean="0">
              <a:latin typeface="黑体" pitchFamily="2" charset="-122"/>
              <a:ea typeface="黑体" pitchFamily="2" charset="-122"/>
            </a:endParaRPr>
          </a:p>
          <a:p>
            <a:endParaRPr lang="en-US" altLang="zh-CN" dirty="0" smtClean="0">
              <a:latin typeface="黑体" pitchFamily="2" charset="-122"/>
              <a:ea typeface="黑体" pitchFamily="2" charset="-122"/>
            </a:endParaRPr>
          </a:p>
          <a:p>
            <a:r>
              <a:rPr lang="en-US" altLang="zh-CN" dirty="0" smtClean="0">
                <a:latin typeface="微软雅黑" pitchFamily="34" charset="-122"/>
                <a:ea typeface="微软雅黑" pitchFamily="34" charset="-122"/>
              </a:rPr>
              <a:t>     </a:t>
            </a:r>
          </a:p>
          <a:p>
            <a:endParaRPr lang="en-US" altLang="zh-CN" dirty="0" smtClean="0">
              <a:latin typeface="微软雅黑" pitchFamily="34" charset="-122"/>
              <a:ea typeface="微软雅黑" pitchFamily="34" charset="-122"/>
            </a:endParaRPr>
          </a:p>
          <a:p>
            <a:endParaRPr lang="en-US" altLang="zh-CN" dirty="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报文在</a:t>
            </a:r>
            <a:r>
              <a:rPr lang="en-US" altLang="zh-CN" sz="2000" dirty="0" smtClean="0">
                <a:latin typeface="微软雅黑" pitchFamily="34" charset="-122"/>
                <a:ea typeface="微软雅黑" pitchFamily="34" charset="-122"/>
              </a:rPr>
              <a:t>DECO</a:t>
            </a:r>
            <a:r>
              <a:rPr lang="zh-CN" altLang="en-US" sz="2000" dirty="0" smtClean="0">
                <a:latin typeface="微软雅黑" pitchFamily="34" charset="-122"/>
                <a:ea typeface="微软雅黑" pitchFamily="34" charset="-122"/>
              </a:rPr>
              <a:t>云中做什么用？</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6" name="矩形 5"/>
          <p:cNvSpPr/>
          <p:nvPr/>
        </p:nvSpPr>
        <p:spPr>
          <a:xfrm>
            <a:off x="1187624" y="1196752"/>
            <a:ext cx="1008112" cy="5184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1259632" y="1268760"/>
            <a:ext cx="936104" cy="369332"/>
          </a:xfrm>
          <a:prstGeom prst="rect">
            <a:avLst/>
          </a:prstGeom>
          <a:noFill/>
        </p:spPr>
        <p:txBody>
          <a:bodyPr wrap="square" rtlCol="0">
            <a:spAutoFit/>
          </a:bodyPr>
          <a:lstStyle/>
          <a:p>
            <a:r>
              <a:rPr lang="zh-CN" altLang="en-US" dirty="0" smtClean="0">
                <a:solidFill>
                  <a:schemeClr val="bg1"/>
                </a:solidFill>
                <a:latin typeface="黑体" pitchFamily="2" charset="-122"/>
                <a:ea typeface="黑体" pitchFamily="2" charset="-122"/>
              </a:rPr>
              <a:t>客户端</a:t>
            </a:r>
            <a:endParaRPr lang="zh-CN" altLang="en-US" dirty="0">
              <a:solidFill>
                <a:schemeClr val="bg1"/>
              </a:solidFill>
              <a:latin typeface="黑体" pitchFamily="2" charset="-122"/>
              <a:ea typeface="黑体" pitchFamily="2" charset="-122"/>
            </a:endParaRPr>
          </a:p>
        </p:txBody>
      </p:sp>
      <p:sp>
        <p:nvSpPr>
          <p:cNvPr id="9" name="圆角矩形 8"/>
          <p:cNvSpPr/>
          <p:nvPr/>
        </p:nvSpPr>
        <p:spPr>
          <a:xfrm>
            <a:off x="1331640" y="1772816"/>
            <a:ext cx="720080" cy="43204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latin typeface="黑体" pitchFamily="2" charset="-122"/>
                <a:ea typeface="黑体" pitchFamily="2" charset="-122"/>
              </a:rPr>
              <a:t>手机</a:t>
            </a:r>
            <a:endParaRPr lang="zh-CN" altLang="en-US" dirty="0">
              <a:solidFill>
                <a:schemeClr val="tx1"/>
              </a:solidFill>
              <a:latin typeface="黑体" pitchFamily="2" charset="-122"/>
              <a:ea typeface="黑体" pitchFamily="2" charset="-122"/>
            </a:endParaRPr>
          </a:p>
        </p:txBody>
      </p:sp>
      <p:sp>
        <p:nvSpPr>
          <p:cNvPr id="11" name="圆角矩形 10"/>
          <p:cNvSpPr/>
          <p:nvPr/>
        </p:nvSpPr>
        <p:spPr>
          <a:xfrm>
            <a:off x="1331640" y="2780928"/>
            <a:ext cx="720080" cy="43204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latin typeface="黑体" pitchFamily="2" charset="-122"/>
                <a:ea typeface="黑体" pitchFamily="2" charset="-122"/>
              </a:rPr>
              <a:t>苹果</a:t>
            </a:r>
            <a:endParaRPr lang="zh-CN" altLang="en-US" dirty="0">
              <a:solidFill>
                <a:schemeClr val="tx1"/>
              </a:solidFill>
              <a:latin typeface="黑体" pitchFamily="2" charset="-122"/>
              <a:ea typeface="黑体" pitchFamily="2" charset="-122"/>
            </a:endParaRPr>
          </a:p>
        </p:txBody>
      </p:sp>
      <p:sp>
        <p:nvSpPr>
          <p:cNvPr id="12" name="圆角矩形 11"/>
          <p:cNvSpPr/>
          <p:nvPr/>
        </p:nvSpPr>
        <p:spPr>
          <a:xfrm>
            <a:off x="1331640" y="3933056"/>
            <a:ext cx="720080" cy="43204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latin typeface="黑体" pitchFamily="2" charset="-122"/>
                <a:ea typeface="黑体" pitchFamily="2" charset="-122"/>
              </a:rPr>
              <a:t>pad</a:t>
            </a:r>
            <a:endParaRPr lang="zh-CN" altLang="en-US" dirty="0">
              <a:solidFill>
                <a:schemeClr val="tx1"/>
              </a:solidFill>
              <a:latin typeface="黑体" pitchFamily="2" charset="-122"/>
              <a:ea typeface="黑体" pitchFamily="2" charset="-122"/>
            </a:endParaRPr>
          </a:p>
        </p:txBody>
      </p:sp>
      <p:sp>
        <p:nvSpPr>
          <p:cNvPr id="13" name="圆角矩形 12"/>
          <p:cNvSpPr/>
          <p:nvPr/>
        </p:nvSpPr>
        <p:spPr>
          <a:xfrm>
            <a:off x="1331640" y="5301208"/>
            <a:ext cx="720080" cy="432048"/>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latin typeface="黑体" pitchFamily="2" charset="-122"/>
                <a:ea typeface="黑体" pitchFamily="2" charset="-122"/>
              </a:rPr>
              <a:t>网站</a:t>
            </a:r>
            <a:endParaRPr lang="zh-CN" altLang="en-US" dirty="0">
              <a:solidFill>
                <a:schemeClr val="tx1"/>
              </a:solidFill>
              <a:latin typeface="黑体" pitchFamily="2" charset="-122"/>
              <a:ea typeface="黑体" pitchFamily="2" charset="-122"/>
            </a:endParaRPr>
          </a:p>
        </p:txBody>
      </p:sp>
      <p:sp>
        <p:nvSpPr>
          <p:cNvPr id="14" name="十字箭头标注 13"/>
          <p:cNvSpPr/>
          <p:nvPr/>
        </p:nvSpPr>
        <p:spPr>
          <a:xfrm>
            <a:off x="5940152" y="1628800"/>
            <a:ext cx="2304256" cy="2304256"/>
          </a:xfrm>
          <a:prstGeom prst="quad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集成器</a:t>
            </a:r>
            <a:endParaRPr lang="en-US" altLang="zh-CN" dirty="0" smtClean="0">
              <a:latin typeface="黑体" pitchFamily="2" charset="-122"/>
              <a:ea typeface="黑体" pitchFamily="2" charset="-122"/>
            </a:endParaRPr>
          </a:p>
          <a:p>
            <a:pPr algn="ctr"/>
            <a:r>
              <a:rPr lang="en-US" altLang="zh-CN" sz="1200" dirty="0" err="1" smtClean="0">
                <a:latin typeface="黑体" pitchFamily="2" charset="-122"/>
                <a:ea typeface="黑体" pitchFamily="2" charset="-122"/>
              </a:rPr>
              <a:t>DFIntegrator</a:t>
            </a:r>
            <a:endParaRPr lang="zh-CN" altLang="en-US" sz="1200" dirty="0">
              <a:latin typeface="黑体" pitchFamily="2" charset="-122"/>
              <a:ea typeface="黑体" pitchFamily="2" charset="-122"/>
            </a:endParaRPr>
          </a:p>
        </p:txBody>
      </p:sp>
      <p:sp>
        <p:nvSpPr>
          <p:cNvPr id="16" name="左右箭头标注 15"/>
          <p:cNvSpPr/>
          <p:nvPr/>
        </p:nvSpPr>
        <p:spPr>
          <a:xfrm>
            <a:off x="3275856" y="1556792"/>
            <a:ext cx="1728192" cy="4248472"/>
          </a:xfrm>
          <a:prstGeom prst="lef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访问管理</a:t>
            </a:r>
            <a:endParaRPr lang="en-US" altLang="zh-CN" dirty="0" smtClean="0">
              <a:latin typeface="黑体" pitchFamily="2" charset="-122"/>
              <a:ea typeface="黑体" pitchFamily="2" charset="-122"/>
            </a:endParaRPr>
          </a:p>
          <a:p>
            <a:pPr algn="ctr"/>
            <a:r>
              <a:rPr lang="en-US" altLang="zh-CN" dirty="0" smtClean="0">
                <a:latin typeface="黑体" pitchFamily="2" charset="-122"/>
                <a:ea typeface="黑体" pitchFamily="2" charset="-122"/>
              </a:rPr>
              <a:t>DFAM</a:t>
            </a:r>
            <a:endParaRPr lang="zh-CN" altLang="en-US" dirty="0">
              <a:latin typeface="黑体" pitchFamily="2" charset="-122"/>
              <a:ea typeface="黑体" pitchFamily="2" charset="-122"/>
            </a:endParaRPr>
          </a:p>
        </p:txBody>
      </p:sp>
      <p:sp>
        <p:nvSpPr>
          <p:cNvPr id="17" name="左右箭头 16"/>
          <p:cNvSpPr/>
          <p:nvPr/>
        </p:nvSpPr>
        <p:spPr>
          <a:xfrm>
            <a:off x="1979712" y="3573016"/>
            <a:ext cx="1656184" cy="216024"/>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云形标注 17"/>
          <p:cNvSpPr/>
          <p:nvPr/>
        </p:nvSpPr>
        <p:spPr>
          <a:xfrm>
            <a:off x="2483768" y="2780928"/>
            <a:ext cx="936104" cy="748882"/>
          </a:xfrm>
          <a:prstGeom prst="cloudCallout">
            <a:avLst/>
          </a:prstGeom>
          <a:solidFill>
            <a:srgbClr val="FFB78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smtClean="0">
                <a:solidFill>
                  <a:schemeClr val="tx1"/>
                </a:solidFill>
              </a:rPr>
              <a:t>DFMsg</a:t>
            </a:r>
            <a:endParaRPr lang="zh-CN" altLang="en-US" dirty="0">
              <a:solidFill>
                <a:schemeClr val="tx1"/>
              </a:solidFill>
            </a:endParaRPr>
          </a:p>
        </p:txBody>
      </p:sp>
      <p:sp>
        <p:nvSpPr>
          <p:cNvPr id="20" name="云形标注 19"/>
          <p:cNvSpPr/>
          <p:nvPr/>
        </p:nvSpPr>
        <p:spPr>
          <a:xfrm>
            <a:off x="4932040" y="1916832"/>
            <a:ext cx="936104" cy="748882"/>
          </a:xfrm>
          <a:prstGeom prst="cloudCallout">
            <a:avLst/>
          </a:prstGeom>
          <a:solidFill>
            <a:srgbClr val="FFB78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smtClean="0">
                <a:solidFill>
                  <a:schemeClr val="tx1"/>
                </a:solidFill>
              </a:rPr>
              <a:t>DFMsg</a:t>
            </a:r>
            <a:endParaRPr lang="zh-CN" altLang="en-US" dirty="0">
              <a:solidFill>
                <a:schemeClr val="tx1"/>
              </a:solidFill>
            </a:endParaRPr>
          </a:p>
        </p:txBody>
      </p:sp>
      <p:sp>
        <p:nvSpPr>
          <p:cNvPr id="21" name="圆角矩形 20"/>
          <p:cNvSpPr/>
          <p:nvPr/>
        </p:nvSpPr>
        <p:spPr>
          <a:xfrm>
            <a:off x="3779912" y="1700808"/>
            <a:ext cx="740654" cy="64807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服务接口</a:t>
            </a:r>
            <a:endParaRPr lang="zh-CN" altLang="en-US" dirty="0">
              <a:latin typeface="黑体" pitchFamily="2" charset="-122"/>
              <a:ea typeface="黑体" pitchFamily="2" charset="-122"/>
            </a:endParaRPr>
          </a:p>
        </p:txBody>
      </p:sp>
      <p:sp>
        <p:nvSpPr>
          <p:cNvPr id="22" name="圆角矩形 21"/>
          <p:cNvSpPr/>
          <p:nvPr/>
        </p:nvSpPr>
        <p:spPr>
          <a:xfrm>
            <a:off x="3779912" y="2492896"/>
            <a:ext cx="740654" cy="64807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服务接口</a:t>
            </a:r>
            <a:endParaRPr lang="zh-CN" altLang="en-US" dirty="0">
              <a:latin typeface="黑体" pitchFamily="2" charset="-122"/>
              <a:ea typeface="黑体" pitchFamily="2" charset="-122"/>
            </a:endParaRPr>
          </a:p>
        </p:txBody>
      </p:sp>
      <p:sp>
        <p:nvSpPr>
          <p:cNvPr id="23" name="圆角矩形 22"/>
          <p:cNvSpPr/>
          <p:nvPr/>
        </p:nvSpPr>
        <p:spPr>
          <a:xfrm>
            <a:off x="3779912" y="4221088"/>
            <a:ext cx="740654" cy="64807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服务接口</a:t>
            </a:r>
            <a:endParaRPr lang="zh-CN" altLang="en-US" dirty="0">
              <a:latin typeface="黑体" pitchFamily="2" charset="-122"/>
              <a:ea typeface="黑体" pitchFamily="2" charset="-122"/>
            </a:endParaRPr>
          </a:p>
        </p:txBody>
      </p:sp>
      <p:sp>
        <p:nvSpPr>
          <p:cNvPr id="24" name="圆角矩形 23"/>
          <p:cNvSpPr/>
          <p:nvPr/>
        </p:nvSpPr>
        <p:spPr>
          <a:xfrm>
            <a:off x="3779912" y="5013176"/>
            <a:ext cx="740654" cy="64807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服务接口</a:t>
            </a:r>
            <a:endParaRPr lang="zh-CN" altLang="en-US" dirty="0">
              <a:latin typeface="黑体" pitchFamily="2" charset="-122"/>
              <a:ea typeface="黑体" pitchFamily="2" charset="-122"/>
            </a:endParaRPr>
          </a:p>
        </p:txBody>
      </p:sp>
      <p:sp>
        <p:nvSpPr>
          <p:cNvPr id="19" name="左右箭头 18"/>
          <p:cNvSpPr/>
          <p:nvPr/>
        </p:nvSpPr>
        <p:spPr>
          <a:xfrm>
            <a:off x="4355976" y="2708920"/>
            <a:ext cx="1656184" cy="216024"/>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十字箭头标注 24"/>
          <p:cNvSpPr/>
          <p:nvPr/>
        </p:nvSpPr>
        <p:spPr>
          <a:xfrm>
            <a:off x="5940152" y="4221088"/>
            <a:ext cx="2232248" cy="2232248"/>
          </a:xfrm>
          <a:prstGeom prst="quad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latin typeface="黑体" pitchFamily="2" charset="-122"/>
                <a:ea typeface="黑体" pitchFamily="2" charset="-122"/>
              </a:rPr>
              <a:t>集成器</a:t>
            </a:r>
            <a:endParaRPr lang="en-US" altLang="zh-CN" dirty="0" smtClean="0">
              <a:latin typeface="黑体" pitchFamily="2" charset="-122"/>
              <a:ea typeface="黑体" pitchFamily="2" charset="-122"/>
            </a:endParaRPr>
          </a:p>
          <a:p>
            <a:pPr algn="ctr"/>
            <a:r>
              <a:rPr lang="en-US" altLang="zh-CN" sz="1200" dirty="0" err="1" smtClean="0">
                <a:latin typeface="黑体" pitchFamily="2" charset="-122"/>
                <a:ea typeface="黑体" pitchFamily="2" charset="-122"/>
              </a:rPr>
              <a:t>DFIntegrator</a:t>
            </a:r>
            <a:endParaRPr lang="zh-CN" altLang="en-US" sz="1200" dirty="0">
              <a:latin typeface="黑体" pitchFamily="2" charset="-122"/>
              <a:ea typeface="黑体" pitchFamily="2" charset="-122"/>
            </a:endParaRPr>
          </a:p>
        </p:txBody>
      </p:sp>
      <p:sp>
        <p:nvSpPr>
          <p:cNvPr id="26" name="云形标注 25"/>
          <p:cNvSpPr/>
          <p:nvPr/>
        </p:nvSpPr>
        <p:spPr>
          <a:xfrm>
            <a:off x="4932040" y="4437112"/>
            <a:ext cx="936104" cy="748882"/>
          </a:xfrm>
          <a:prstGeom prst="cloudCallout">
            <a:avLst/>
          </a:prstGeom>
          <a:solidFill>
            <a:srgbClr val="FFB78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err="1" smtClean="0">
                <a:solidFill>
                  <a:schemeClr val="tx1"/>
                </a:solidFill>
              </a:rPr>
              <a:t>DFMsg</a:t>
            </a:r>
            <a:endParaRPr lang="zh-CN" altLang="en-US" dirty="0">
              <a:solidFill>
                <a:schemeClr val="tx1"/>
              </a:solidFill>
            </a:endParaRPr>
          </a:p>
        </p:txBody>
      </p:sp>
      <p:sp>
        <p:nvSpPr>
          <p:cNvPr id="27" name="左右箭头 26"/>
          <p:cNvSpPr/>
          <p:nvPr/>
        </p:nvSpPr>
        <p:spPr>
          <a:xfrm>
            <a:off x="4355976" y="5229200"/>
            <a:ext cx="1656184" cy="216024"/>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91680" y="332656"/>
            <a:ext cx="6408712" cy="432048"/>
          </a:xfrm>
        </p:spPr>
        <p:txBody>
          <a:bodyPr>
            <a:noAutofit/>
          </a:bodyPr>
          <a:lstStyle/>
          <a:p>
            <a:pPr algn="l"/>
            <a:r>
              <a:rPr lang="en-US" altLang="zh-CN" sz="2000" dirty="0" smtClean="0">
                <a:latin typeface="微软雅黑" pitchFamily="34" charset="-122"/>
                <a:ea typeface="微软雅黑" pitchFamily="34" charset="-122"/>
              </a:rPr>
              <a:t>DF</a:t>
            </a:r>
            <a:r>
              <a:rPr lang="zh-CN" altLang="en-US" sz="2000" dirty="0" smtClean="0">
                <a:latin typeface="微软雅黑" pitchFamily="34" charset="-122"/>
                <a:ea typeface="微软雅黑" pitchFamily="34" charset="-122"/>
              </a:rPr>
              <a:t>报文资源</a:t>
            </a:r>
            <a:endParaRPr lang="zh-CN" altLang="en-US" sz="2000" dirty="0">
              <a:latin typeface="微软雅黑" pitchFamily="34" charset="-122"/>
              <a:ea typeface="微软雅黑" pitchFamily="34" charset="-122"/>
            </a:endParaRPr>
          </a:p>
        </p:txBody>
      </p:sp>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28" name="TextBox 27"/>
          <p:cNvSpPr txBox="1"/>
          <p:nvPr/>
        </p:nvSpPr>
        <p:spPr>
          <a:xfrm>
            <a:off x="467544" y="1196752"/>
            <a:ext cx="8208912" cy="2646878"/>
          </a:xfrm>
          <a:prstGeom prst="rect">
            <a:avLst/>
          </a:prstGeom>
          <a:noFill/>
        </p:spPr>
        <p:txBody>
          <a:bodyPr wrap="square" rtlCol="0">
            <a:spAutoFit/>
          </a:bodyPr>
          <a:lstStyle/>
          <a:p>
            <a:r>
              <a:rPr lang="zh-CN" altLang="en-US" sz="3200" dirty="0" smtClean="0"/>
              <a:t>编辑工具：</a:t>
            </a:r>
            <a:r>
              <a:rPr lang="en-US" altLang="zh-CN" sz="3200" dirty="0" smtClean="0"/>
              <a:t> Eclipse </a:t>
            </a:r>
            <a:r>
              <a:rPr lang="zh-CN" altLang="en-US" sz="3200" dirty="0" smtClean="0"/>
              <a:t>、</a:t>
            </a:r>
            <a:r>
              <a:rPr lang="en-US" altLang="zh-CN" sz="3200" dirty="0" err="1" smtClean="0"/>
              <a:t>Netbeans</a:t>
            </a:r>
            <a:r>
              <a:rPr lang="zh-CN" altLang="en-US" sz="3200" dirty="0" smtClean="0"/>
              <a:t>、记事本等。</a:t>
            </a:r>
            <a:endParaRPr lang="en-US" altLang="zh-CN" sz="3200" dirty="0" smtClean="0"/>
          </a:p>
          <a:p>
            <a:r>
              <a:rPr lang="zh-CN" altLang="en-US" sz="3200" dirty="0" smtClean="0"/>
              <a:t>德克云开发者社区报文三剑客：</a:t>
            </a:r>
            <a:endParaRPr lang="en-US" altLang="zh-CN" sz="3200" dirty="0" smtClean="0"/>
          </a:p>
          <a:p>
            <a:pPr lvl="1"/>
            <a:r>
              <a:rPr lang="zh-CN" altLang="en-US" sz="2800" dirty="0" smtClean="0"/>
              <a:t>报文</a:t>
            </a:r>
            <a:r>
              <a:rPr lang="zh-CN" altLang="en-US" sz="2800" b="1" dirty="0" smtClean="0">
                <a:solidFill>
                  <a:srgbClr val="C00000"/>
                </a:solidFill>
              </a:rPr>
              <a:t>管理</a:t>
            </a:r>
            <a:r>
              <a:rPr lang="zh-CN" altLang="en-US" sz="2800" dirty="0" smtClean="0"/>
              <a:t>器，用于报文的管理、存储，可下载。</a:t>
            </a:r>
            <a:endParaRPr lang="en-US" altLang="zh-CN" sz="2800" dirty="0" smtClean="0"/>
          </a:p>
          <a:p>
            <a:pPr lvl="1"/>
            <a:r>
              <a:rPr lang="zh-CN" altLang="en-US" sz="2800" dirty="0" smtClean="0"/>
              <a:t>报文</a:t>
            </a:r>
            <a:r>
              <a:rPr lang="zh-CN" altLang="en-US" sz="2800" b="1" dirty="0" smtClean="0">
                <a:solidFill>
                  <a:srgbClr val="C00000"/>
                </a:solidFill>
              </a:rPr>
              <a:t>测试</a:t>
            </a:r>
            <a:r>
              <a:rPr lang="zh-CN" altLang="en-US" sz="2800" dirty="0" smtClean="0"/>
              <a:t>器，用于测试德克云的报文信息。</a:t>
            </a:r>
            <a:endParaRPr lang="en-US" altLang="zh-CN" sz="2800" dirty="0" smtClean="0"/>
          </a:p>
          <a:p>
            <a:pPr lvl="1"/>
            <a:r>
              <a:rPr lang="zh-CN" altLang="en-US" sz="2800" dirty="0" smtClean="0"/>
              <a:t>报文</a:t>
            </a:r>
            <a:r>
              <a:rPr lang="zh-CN" altLang="en-US" sz="2800" b="1" dirty="0" smtClean="0">
                <a:solidFill>
                  <a:srgbClr val="C00000"/>
                </a:solidFill>
              </a:rPr>
              <a:t>模拟</a:t>
            </a:r>
            <a:r>
              <a:rPr lang="zh-CN" altLang="en-US" sz="2800" dirty="0" smtClean="0"/>
              <a:t>器，将管理器中的报文模拟给客户端。</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3" descr="logo600.png"/>
          <p:cNvPicPr>
            <a:picLocks noGrp="1" noChangeAspect="1"/>
          </p:cNvPicPr>
          <p:nvPr>
            <p:ph idx="1"/>
          </p:nvPr>
        </p:nvPicPr>
        <p:blipFill>
          <a:blip r:embed="rId2" cstate="print"/>
          <a:stretch>
            <a:fillRect/>
          </a:stretch>
        </p:blipFill>
        <p:spPr>
          <a:xfrm>
            <a:off x="323528" y="0"/>
            <a:ext cx="1224136" cy="1224136"/>
          </a:xfrm>
        </p:spPr>
      </p:pic>
      <p:sp>
        <p:nvSpPr>
          <p:cNvPr id="28" name="TextBox 27"/>
          <p:cNvSpPr txBox="1"/>
          <p:nvPr/>
        </p:nvSpPr>
        <p:spPr>
          <a:xfrm>
            <a:off x="539552" y="4005064"/>
            <a:ext cx="8208912" cy="861774"/>
          </a:xfrm>
          <a:prstGeom prst="rect">
            <a:avLst/>
          </a:prstGeom>
          <a:noFill/>
        </p:spPr>
        <p:txBody>
          <a:bodyPr wrap="square" rtlCol="0">
            <a:spAutoFit/>
          </a:bodyPr>
          <a:lstStyle/>
          <a:p>
            <a:pPr algn="ctr"/>
            <a:r>
              <a:rPr lang="en-US" altLang="zh-CN" sz="3200" dirty="0" smtClean="0">
                <a:latin typeface="黑体" pitchFamily="2" charset="-122"/>
                <a:ea typeface="黑体" pitchFamily="2" charset="-122"/>
              </a:rPr>
              <a:t> </a:t>
            </a:r>
            <a:r>
              <a:rPr lang="zh-CN" altLang="en-US" sz="3200" dirty="0" smtClean="0">
                <a:latin typeface="黑体" pitchFamily="2" charset="-122"/>
                <a:ea typeface="黑体" pitchFamily="2" charset="-122"/>
              </a:rPr>
              <a:t>谢谢！</a:t>
            </a:r>
            <a:endParaRPr lang="en-US" altLang="zh-CN" dirty="0" smtClean="0">
              <a:latin typeface="黑体" pitchFamily="2" charset="-122"/>
              <a:ea typeface="黑体" pitchFamily="2" charset="-122"/>
            </a:endParaRPr>
          </a:p>
          <a:p>
            <a:endParaRPr lang="zh-CN" altLang="en-US" dirty="0">
              <a:latin typeface="黑体" pitchFamily="2" charset="-122"/>
              <a:ea typeface="黑体" pitchFamily="2" charset="-122"/>
            </a:endParaRPr>
          </a:p>
        </p:txBody>
      </p:sp>
      <p:pic>
        <p:nvPicPr>
          <p:cNvPr id="1026" name="Picture 2"/>
          <p:cNvPicPr>
            <a:picLocks noChangeAspect="1" noChangeArrowheads="1"/>
          </p:cNvPicPr>
          <p:nvPr/>
        </p:nvPicPr>
        <p:blipFill>
          <a:blip r:embed="rId3" cstate="print"/>
          <a:srcRect/>
          <a:stretch>
            <a:fillRect/>
          </a:stretch>
        </p:blipFill>
        <p:spPr bwMode="auto">
          <a:xfrm>
            <a:off x="0" y="1268760"/>
            <a:ext cx="9144000" cy="26270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1047</TotalTime>
  <Words>5019</Words>
  <Application>Microsoft Office PowerPoint</Application>
  <PresentationFormat>全屏显示(4:3)</PresentationFormat>
  <Paragraphs>441</Paragraphs>
  <Slides>31</Slides>
  <Notes>0</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Office 主题</vt:lpstr>
      <vt:lpstr>DF报文数据标准 ver2.1</vt:lpstr>
      <vt:lpstr>为什么要使用DF报文？</vt:lpstr>
      <vt:lpstr>DF报文的基本定义</vt:lpstr>
      <vt:lpstr>JSON简介及其格式</vt:lpstr>
      <vt:lpstr>JSON简介及其格式</vt:lpstr>
      <vt:lpstr>DF报文关键字（key）列表</vt:lpstr>
      <vt:lpstr>DF报文关键字（key）列表</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DF报文规则</vt:lpstr>
      <vt:lpstr>DF报文在DECO云中做什么用？</vt:lpstr>
      <vt:lpstr>DF报文资源</vt:lpstr>
      <vt:lpstr>幻灯片 31</vt:lpstr>
    </vt:vector>
  </TitlesOfParts>
  <Company>deco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deco</dc:creator>
  <cp:lastModifiedBy>deco</cp:lastModifiedBy>
  <cp:revision>216</cp:revision>
  <dcterms:created xsi:type="dcterms:W3CDTF">2013-03-22T00:52:20Z</dcterms:created>
  <dcterms:modified xsi:type="dcterms:W3CDTF">2014-04-10T09:41:09Z</dcterms:modified>
</cp:coreProperties>
</file>